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3" r:id="rId3"/>
    <p:sldId id="284" r:id="rId4"/>
    <p:sldId id="258" r:id="rId5"/>
    <p:sldId id="259" r:id="rId6"/>
    <p:sldId id="261" r:id="rId7"/>
    <p:sldId id="262" r:id="rId8"/>
    <p:sldId id="263" r:id="rId9"/>
    <p:sldId id="266" r:id="rId10"/>
    <p:sldId id="267" r:id="rId11"/>
    <p:sldId id="285" r:id="rId12"/>
  </p:sldIdLst>
  <p:sldSz cx="9144000" cy="6858000" type="screen4x3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44" autoAdjust="0"/>
  </p:normalViewPr>
  <p:slideViewPr>
    <p:cSldViewPr>
      <p:cViewPr varScale="1">
        <p:scale>
          <a:sx n="98" d="100"/>
          <a:sy n="98" d="100"/>
        </p:scale>
        <p:origin x="35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eg\Documents\Duvall\Employme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eg\Documents\Duvall\PSRC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eg\Documents\Duvall\Employme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Duvall and King County</a:t>
            </a:r>
            <a:br>
              <a:rPr lang="en-US"/>
            </a:br>
            <a:r>
              <a:rPr lang="en-US"/>
              <a:t>Relative Population Growth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Pop!$A$20</c:f>
              <c:strCache>
                <c:ptCount val="1"/>
                <c:pt idx="0">
                  <c:v>Duvall</c:v>
                </c:pt>
              </c:strCache>
            </c:strRef>
          </c:tx>
          <c:marker>
            <c:symbol val="none"/>
          </c:marker>
          <c:cat>
            <c:numRef>
              <c:f>Pop!$B$19:$P$19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Pop!$B$20:$P$20</c:f>
              <c:numCache>
                <c:formatCode>_(* #,##0.0000_);_(* \(#,##0.0000\);_(* "-"??_);_(@_)</c:formatCode>
                <c:ptCount val="15"/>
                <c:pt idx="0">
                  <c:v>1</c:v>
                </c:pt>
                <c:pt idx="1">
                  <c:v>1.0528596187175043</c:v>
                </c:pt>
                <c:pt idx="2">
                  <c:v>1.1243500866551126</c:v>
                </c:pt>
                <c:pt idx="3">
                  <c:v>1.182842287694974</c:v>
                </c:pt>
                <c:pt idx="4">
                  <c:v>1.2012564991334489</c:v>
                </c:pt>
                <c:pt idx="5">
                  <c:v>1.2120883882149047</c:v>
                </c:pt>
                <c:pt idx="6">
                  <c:v>1.2424176776429809</c:v>
                </c:pt>
                <c:pt idx="7">
                  <c:v>1.2662478336221836</c:v>
                </c:pt>
                <c:pt idx="8">
                  <c:v>1.283578856152513</c:v>
                </c:pt>
                <c:pt idx="9">
                  <c:v>1.2954939341421143</c:v>
                </c:pt>
                <c:pt idx="10">
                  <c:v>1.4503899480069324</c:v>
                </c:pt>
                <c:pt idx="11">
                  <c:v>1.4547227036395147</c:v>
                </c:pt>
                <c:pt idx="12">
                  <c:v>1.4948006932409013</c:v>
                </c:pt>
                <c:pt idx="13">
                  <c:v>1.5424610051993068</c:v>
                </c:pt>
                <c:pt idx="14">
                  <c:v>1.5868717504332757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Pop!$A$21</c:f>
              <c:strCache>
                <c:ptCount val="1"/>
                <c:pt idx="0">
                  <c:v>King County</c:v>
                </c:pt>
              </c:strCache>
            </c:strRef>
          </c:tx>
          <c:marker>
            <c:symbol val="none"/>
          </c:marker>
          <c:cat>
            <c:numRef>
              <c:f>Pop!$B$19:$P$19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Pop!$B$21:$P$21</c:f>
              <c:numCache>
                <c:formatCode>_(* #,##0.0000_);_(* \(#,##0.0000\);_(* "-"??_);_(@_)</c:formatCode>
                <c:ptCount val="15"/>
                <c:pt idx="0">
                  <c:v>1</c:v>
                </c:pt>
                <c:pt idx="1">
                  <c:v>1.0122426233962716</c:v>
                </c:pt>
                <c:pt idx="2">
                  <c:v>1.0214536632881339</c:v>
                </c:pt>
                <c:pt idx="3">
                  <c:v>1.024325204974422</c:v>
                </c:pt>
                <c:pt idx="4">
                  <c:v>1.0295064149135946</c:v>
                </c:pt>
                <c:pt idx="5">
                  <c:v>1.0410202147784227</c:v>
                </c:pt>
                <c:pt idx="6">
                  <c:v>1.0565638445959404</c:v>
                </c:pt>
                <c:pt idx="7">
                  <c:v>1.0715317844202168</c:v>
                </c:pt>
                <c:pt idx="8">
                  <c:v>1.0847150852654448</c:v>
                </c:pt>
                <c:pt idx="9">
                  <c:v>1.099164904095804</c:v>
                </c:pt>
                <c:pt idx="10">
                  <c:v>1.1118007237574594</c:v>
                </c:pt>
                <c:pt idx="11">
                  <c:v>1.1183353808707426</c:v>
                </c:pt>
                <c:pt idx="12">
                  <c:v>1.1266253167734188</c:v>
                </c:pt>
                <c:pt idx="13">
                  <c:v>1.1409599976051297</c:v>
                </c:pt>
                <c:pt idx="14">
                  <c:v>1.1613106388662131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3383992"/>
        <c:axId val="142178144"/>
      </c:lineChart>
      <c:catAx>
        <c:axId val="7338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42178144"/>
        <c:crosses val="autoZero"/>
        <c:auto val="1"/>
        <c:lblAlgn val="ctr"/>
        <c:lblOffset val="100"/>
        <c:noMultiLvlLbl val="0"/>
      </c:catAx>
      <c:valAx>
        <c:axId val="142178144"/>
        <c:scaling>
          <c:orientation val="minMax"/>
          <c:min val="0.9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Population 2000 = 1.0</a:t>
                </a:r>
              </a:p>
            </c:rich>
          </c:tx>
          <c:layout/>
          <c:overlay val="0"/>
        </c:title>
        <c:numFmt formatCode="_(* #,##0.0000_);_(* \(#,##0.0000\);_(* &quot;-&quot;??_);_(@_)" sourceLinked="1"/>
        <c:majorTickMark val="none"/>
        <c:minorTickMark val="none"/>
        <c:tickLblPos val="nextTo"/>
        <c:crossAx val="733839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800"/>
              <a:t>PSRC Projected Population for Duvall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Sheet2!$B$14</c:f>
              <c:strCache>
                <c:ptCount val="1"/>
                <c:pt idx="0">
                  <c:v>Population</c:v>
                </c:pt>
              </c:strCache>
            </c:strRef>
          </c:tx>
          <c:invertIfNegative val="0"/>
          <c:cat>
            <c:numRef>
              <c:f>Sheet2!$C$13:$H$13</c:f>
              <c:numCache>
                <c:formatCode>General</c:formatCode>
                <c:ptCount val="6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</c:numCache>
            </c:numRef>
          </c:cat>
          <c:val>
            <c:numRef>
              <c:f>Sheet2!$C$14:$H$14</c:f>
              <c:numCache>
                <c:formatCode>_(* #,##0_);_(* \(#,##0\);_(* "-"??_);_(@_)</c:formatCode>
                <c:ptCount val="6"/>
                <c:pt idx="0">
                  <c:v>6868</c:v>
                </c:pt>
                <c:pt idx="1">
                  <c:v>7327.3333333333303</c:v>
                </c:pt>
                <c:pt idx="2">
                  <c:v>7786.6666666666742</c:v>
                </c:pt>
                <c:pt idx="3">
                  <c:v>8246</c:v>
                </c:pt>
                <c:pt idx="4">
                  <c:v>8890</c:v>
                </c:pt>
                <c:pt idx="5">
                  <c:v>9534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153232"/>
        <c:axId val="142319872"/>
      </c:barChart>
      <c:catAx>
        <c:axId val="142153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319872"/>
        <c:crosses val="autoZero"/>
        <c:auto val="1"/>
        <c:lblAlgn val="ctr"/>
        <c:lblOffset val="100"/>
        <c:noMultiLvlLbl val="0"/>
      </c:catAx>
      <c:valAx>
        <c:axId val="142319872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1421532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Duvall Employment Growth by Sector</a:t>
            </a: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Empl!$A$29</c:f>
              <c:strCache>
                <c:ptCount val="1"/>
                <c:pt idx="0">
                  <c:v>Construction and Resource</c:v>
                </c:pt>
              </c:strCache>
            </c:strRef>
          </c:tx>
          <c:invertIfNegative val="0"/>
          <c:cat>
            <c:numRef>
              <c:f>Empl!$B$28:$F$28</c:f>
              <c:numCache>
                <c:formatCode>General</c:formatCode>
                <c:ptCount val="5"/>
                <c:pt idx="0">
                  <c:v>2002</c:v>
                </c:pt>
                <c:pt idx="1">
                  <c:v>2005</c:v>
                </c:pt>
                <c:pt idx="2">
                  <c:v>2008</c:v>
                </c:pt>
                <c:pt idx="3">
                  <c:v>2011</c:v>
                </c:pt>
                <c:pt idx="4">
                  <c:v>2013</c:v>
                </c:pt>
              </c:numCache>
            </c:numRef>
          </c:cat>
          <c:val>
            <c:numRef>
              <c:f>Empl!$B$29:$F$29</c:f>
              <c:numCache>
                <c:formatCode>_(* #,##0_);_(* \(#,##0\);_(* "-"??_);_(@_)</c:formatCode>
                <c:ptCount val="5"/>
                <c:pt idx="0">
                  <c:v>120</c:v>
                </c:pt>
                <c:pt idx="1">
                  <c:v>121</c:v>
                </c:pt>
                <c:pt idx="2">
                  <c:v>98</c:v>
                </c:pt>
                <c:pt idx="3">
                  <c:v>53</c:v>
                </c:pt>
                <c:pt idx="4">
                  <c:v>36</c:v>
                </c:pt>
              </c:numCache>
            </c:numRef>
          </c:val>
        </c:ser>
        <c:ser>
          <c:idx val="1"/>
          <c:order val="1"/>
          <c:tx>
            <c:strRef>
              <c:f>Empl!$A$30</c:f>
              <c:strCache>
                <c:ptCount val="1"/>
                <c:pt idx="0">
                  <c:v>Finance Insurance Real Estate</c:v>
                </c:pt>
              </c:strCache>
            </c:strRef>
          </c:tx>
          <c:invertIfNegative val="0"/>
          <c:cat>
            <c:numRef>
              <c:f>Empl!$B$28:$F$28</c:f>
              <c:numCache>
                <c:formatCode>General</c:formatCode>
                <c:ptCount val="5"/>
                <c:pt idx="0">
                  <c:v>2002</c:v>
                </c:pt>
                <c:pt idx="1">
                  <c:v>2005</c:v>
                </c:pt>
                <c:pt idx="2">
                  <c:v>2008</c:v>
                </c:pt>
                <c:pt idx="3">
                  <c:v>2011</c:v>
                </c:pt>
                <c:pt idx="4">
                  <c:v>2013</c:v>
                </c:pt>
              </c:numCache>
            </c:numRef>
          </c:cat>
          <c:val>
            <c:numRef>
              <c:f>Empl!$B$30:$F$30</c:f>
              <c:numCache>
                <c:formatCode>_(* #,##0_);_(* \(#,##0\);_(* "-"??_);_(@_)</c:formatCode>
                <c:ptCount val="5"/>
                <c:pt idx="0">
                  <c:v>66</c:v>
                </c:pt>
                <c:pt idx="1">
                  <c:v>95</c:v>
                </c:pt>
                <c:pt idx="2">
                  <c:v>115</c:v>
                </c:pt>
                <c:pt idx="3">
                  <c:v>121</c:v>
                </c:pt>
                <c:pt idx="4">
                  <c:v>107</c:v>
                </c:pt>
              </c:numCache>
            </c:numRef>
          </c:val>
        </c:ser>
        <c:ser>
          <c:idx val="2"/>
          <c:order val="2"/>
          <c:tx>
            <c:strRef>
              <c:f>Empl!$A$31</c:f>
              <c:strCache>
                <c:ptCount val="1"/>
                <c:pt idx="0">
                  <c:v>Manufacturing</c:v>
                </c:pt>
              </c:strCache>
            </c:strRef>
          </c:tx>
          <c:invertIfNegative val="0"/>
          <c:cat>
            <c:numRef>
              <c:f>Empl!$B$28:$F$28</c:f>
              <c:numCache>
                <c:formatCode>General</c:formatCode>
                <c:ptCount val="5"/>
                <c:pt idx="0">
                  <c:v>2002</c:v>
                </c:pt>
                <c:pt idx="1">
                  <c:v>2005</c:v>
                </c:pt>
                <c:pt idx="2">
                  <c:v>2008</c:v>
                </c:pt>
                <c:pt idx="3">
                  <c:v>2011</c:v>
                </c:pt>
                <c:pt idx="4">
                  <c:v>2013</c:v>
                </c:pt>
              </c:numCache>
            </c:numRef>
          </c:cat>
          <c:val>
            <c:numRef>
              <c:f>Empl!$B$31:$F$31</c:f>
              <c:numCache>
                <c:formatCode>_(* #,##0_);_(* \(#,##0\);_(* "-"??_);_(@_)</c:formatCode>
                <c:ptCount val="5"/>
                <c:pt idx="0">
                  <c:v>60</c:v>
                </c:pt>
                <c:pt idx="1">
                  <c:v>0</c:v>
                </c:pt>
                <c:pt idx="2">
                  <c:v>59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Empl!$A$32</c:f>
              <c:strCache>
                <c:ptCount val="1"/>
                <c:pt idx="0">
                  <c:v>Retail</c:v>
                </c:pt>
              </c:strCache>
            </c:strRef>
          </c:tx>
          <c:invertIfNegative val="0"/>
          <c:cat>
            <c:numRef>
              <c:f>Empl!$B$28:$F$28</c:f>
              <c:numCache>
                <c:formatCode>General</c:formatCode>
                <c:ptCount val="5"/>
                <c:pt idx="0">
                  <c:v>2002</c:v>
                </c:pt>
                <c:pt idx="1">
                  <c:v>2005</c:v>
                </c:pt>
                <c:pt idx="2">
                  <c:v>2008</c:v>
                </c:pt>
                <c:pt idx="3">
                  <c:v>2011</c:v>
                </c:pt>
                <c:pt idx="4">
                  <c:v>2013</c:v>
                </c:pt>
              </c:numCache>
            </c:numRef>
          </c:cat>
          <c:val>
            <c:numRef>
              <c:f>Empl!$B$32:$F$32</c:f>
              <c:numCache>
                <c:formatCode>_(* #,##0_);_(* \(#,##0\);_(* "-"??_);_(@_)</c:formatCode>
                <c:ptCount val="5"/>
                <c:pt idx="0">
                  <c:v>150</c:v>
                </c:pt>
                <c:pt idx="1">
                  <c:v>119</c:v>
                </c:pt>
                <c:pt idx="2">
                  <c:v>117</c:v>
                </c:pt>
                <c:pt idx="3">
                  <c:v>112</c:v>
                </c:pt>
                <c:pt idx="4">
                  <c:v>112</c:v>
                </c:pt>
              </c:numCache>
            </c:numRef>
          </c:val>
        </c:ser>
        <c:ser>
          <c:idx val="4"/>
          <c:order val="4"/>
          <c:tx>
            <c:strRef>
              <c:f>Empl!$A$33</c:f>
              <c:strCache>
                <c:ptCount val="1"/>
                <c:pt idx="0">
                  <c:v>Services</c:v>
                </c:pt>
              </c:strCache>
            </c:strRef>
          </c:tx>
          <c:invertIfNegative val="0"/>
          <c:cat>
            <c:numRef>
              <c:f>Empl!$B$28:$F$28</c:f>
              <c:numCache>
                <c:formatCode>General</c:formatCode>
                <c:ptCount val="5"/>
                <c:pt idx="0">
                  <c:v>2002</c:v>
                </c:pt>
                <c:pt idx="1">
                  <c:v>2005</c:v>
                </c:pt>
                <c:pt idx="2">
                  <c:v>2008</c:v>
                </c:pt>
                <c:pt idx="3">
                  <c:v>2011</c:v>
                </c:pt>
                <c:pt idx="4">
                  <c:v>2013</c:v>
                </c:pt>
              </c:numCache>
            </c:numRef>
          </c:cat>
          <c:val>
            <c:numRef>
              <c:f>Empl!$B$33:$F$33</c:f>
              <c:numCache>
                <c:formatCode>_(* #,##0_);_(* \(#,##0\);_(* "-"??_);_(@_)</c:formatCode>
                <c:ptCount val="5"/>
                <c:pt idx="0">
                  <c:v>415</c:v>
                </c:pt>
                <c:pt idx="1">
                  <c:v>368</c:v>
                </c:pt>
                <c:pt idx="2">
                  <c:v>476</c:v>
                </c:pt>
                <c:pt idx="3">
                  <c:v>571</c:v>
                </c:pt>
                <c:pt idx="4">
                  <c:v>681</c:v>
                </c:pt>
              </c:numCache>
            </c:numRef>
          </c:val>
        </c:ser>
        <c:ser>
          <c:idx val="5"/>
          <c:order val="5"/>
          <c:tx>
            <c:strRef>
              <c:f>Empl!$A$34</c:f>
              <c:strCache>
                <c:ptCount val="1"/>
                <c:pt idx="0">
                  <c:v>Wholesale Transportaion Utilities</c:v>
                </c:pt>
              </c:strCache>
            </c:strRef>
          </c:tx>
          <c:invertIfNegative val="0"/>
          <c:cat>
            <c:numRef>
              <c:f>Empl!$B$28:$F$28</c:f>
              <c:numCache>
                <c:formatCode>General</c:formatCode>
                <c:ptCount val="5"/>
                <c:pt idx="0">
                  <c:v>2002</c:v>
                </c:pt>
                <c:pt idx="1">
                  <c:v>2005</c:v>
                </c:pt>
                <c:pt idx="2">
                  <c:v>2008</c:v>
                </c:pt>
                <c:pt idx="3">
                  <c:v>2011</c:v>
                </c:pt>
                <c:pt idx="4">
                  <c:v>2013</c:v>
                </c:pt>
              </c:numCache>
            </c:numRef>
          </c:cat>
          <c:val>
            <c:numRef>
              <c:f>Empl!$B$34:$F$34</c:f>
              <c:numCache>
                <c:formatCode>_(* #,##0_);_(* \(#,##0\);_(* "-"??_);_(@_)</c:formatCode>
                <c:ptCount val="5"/>
                <c:pt idx="0">
                  <c:v>16</c:v>
                </c:pt>
                <c:pt idx="1">
                  <c:v>0</c:v>
                </c:pt>
                <c:pt idx="2">
                  <c:v>19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6"/>
          <c:order val="6"/>
          <c:tx>
            <c:strRef>
              <c:f>Empl!$A$35</c:f>
              <c:strCache>
                <c:ptCount val="1"/>
                <c:pt idx="0">
                  <c:v>Government</c:v>
                </c:pt>
              </c:strCache>
            </c:strRef>
          </c:tx>
          <c:invertIfNegative val="0"/>
          <c:cat>
            <c:numRef>
              <c:f>Empl!$B$28:$F$28</c:f>
              <c:numCache>
                <c:formatCode>General</c:formatCode>
                <c:ptCount val="5"/>
                <c:pt idx="0">
                  <c:v>2002</c:v>
                </c:pt>
                <c:pt idx="1">
                  <c:v>2005</c:v>
                </c:pt>
                <c:pt idx="2">
                  <c:v>2008</c:v>
                </c:pt>
                <c:pt idx="3">
                  <c:v>2011</c:v>
                </c:pt>
                <c:pt idx="4">
                  <c:v>2013</c:v>
                </c:pt>
              </c:numCache>
            </c:numRef>
          </c:cat>
          <c:val>
            <c:numRef>
              <c:f>Empl!$B$35:$F$35</c:f>
              <c:numCache>
                <c:formatCode>_(* #,##0_);_(* \(#,##0\);_(* "-"??_);_(@_)</c:formatCode>
                <c:ptCount val="5"/>
                <c:pt idx="0">
                  <c:v>82</c:v>
                </c:pt>
                <c:pt idx="1">
                  <c:v>82</c:v>
                </c:pt>
                <c:pt idx="2">
                  <c:v>93</c:v>
                </c:pt>
                <c:pt idx="3">
                  <c:v>78</c:v>
                </c:pt>
                <c:pt idx="4">
                  <c:v>82</c:v>
                </c:pt>
              </c:numCache>
            </c:numRef>
          </c:val>
        </c:ser>
        <c:ser>
          <c:idx val="7"/>
          <c:order val="7"/>
          <c:tx>
            <c:strRef>
              <c:f>Empl!$A$36</c:f>
              <c:strCache>
                <c:ptCount val="1"/>
                <c:pt idx="0">
                  <c:v>Education</c:v>
                </c:pt>
              </c:strCache>
            </c:strRef>
          </c:tx>
          <c:invertIfNegative val="0"/>
          <c:cat>
            <c:numRef>
              <c:f>Empl!$B$28:$F$28</c:f>
              <c:numCache>
                <c:formatCode>General</c:formatCode>
                <c:ptCount val="5"/>
                <c:pt idx="0">
                  <c:v>2002</c:v>
                </c:pt>
                <c:pt idx="1">
                  <c:v>2005</c:v>
                </c:pt>
                <c:pt idx="2">
                  <c:v>2008</c:v>
                </c:pt>
                <c:pt idx="3">
                  <c:v>2011</c:v>
                </c:pt>
                <c:pt idx="4">
                  <c:v>2013</c:v>
                </c:pt>
              </c:numCache>
            </c:numRef>
          </c:cat>
          <c:val>
            <c:numRef>
              <c:f>Empl!$B$36:$F$36</c:f>
              <c:numCache>
                <c:formatCode>_(* #,##0_);_(* \(#,##0\);_(* "-"??_);_(@_)</c:formatCode>
                <c:ptCount val="5"/>
                <c:pt idx="0" formatCode="General">
                  <c:v>170</c:v>
                </c:pt>
                <c:pt idx="1">
                  <c:v>192</c:v>
                </c:pt>
                <c:pt idx="2">
                  <c:v>188</c:v>
                </c:pt>
                <c:pt idx="3">
                  <c:v>194</c:v>
                </c:pt>
                <c:pt idx="4">
                  <c:v>206</c:v>
                </c:pt>
              </c:numCache>
            </c:numRef>
          </c:val>
        </c:ser>
        <c:ser>
          <c:idx val="8"/>
          <c:order val="8"/>
          <c:tx>
            <c:strRef>
              <c:f>Empl!$A$37</c:f>
              <c:strCache>
                <c:ptCount val="1"/>
                <c:pt idx="0">
                  <c:v>Not Disclosed</c:v>
                </c:pt>
              </c:strCache>
            </c:strRef>
          </c:tx>
          <c:invertIfNegative val="0"/>
          <c:cat>
            <c:numRef>
              <c:f>Empl!$B$28:$F$28</c:f>
              <c:numCache>
                <c:formatCode>General</c:formatCode>
                <c:ptCount val="5"/>
                <c:pt idx="0">
                  <c:v>2002</c:v>
                </c:pt>
                <c:pt idx="1">
                  <c:v>2005</c:v>
                </c:pt>
                <c:pt idx="2">
                  <c:v>2008</c:v>
                </c:pt>
                <c:pt idx="3">
                  <c:v>2011</c:v>
                </c:pt>
                <c:pt idx="4">
                  <c:v>2013</c:v>
                </c:pt>
              </c:numCache>
            </c:numRef>
          </c:cat>
          <c:val>
            <c:numRef>
              <c:f>Empl!$B$37:$F$37</c:f>
              <c:numCache>
                <c:formatCode>_(* #,##0_);_(* \(#,##0\);_(* "-"??_);_(@_)</c:formatCode>
                <c:ptCount val="5"/>
                <c:pt idx="0">
                  <c:v>0</c:v>
                </c:pt>
                <c:pt idx="1">
                  <c:v>61</c:v>
                </c:pt>
                <c:pt idx="2">
                  <c:v>0</c:v>
                </c:pt>
                <c:pt idx="3">
                  <c:v>66</c:v>
                </c:pt>
                <c:pt idx="4">
                  <c:v>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2430264"/>
        <c:axId val="100943696"/>
      </c:barChart>
      <c:catAx>
        <c:axId val="142430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943696"/>
        <c:crosses val="autoZero"/>
        <c:auto val="1"/>
        <c:lblAlgn val="ctr"/>
        <c:lblOffset val="100"/>
        <c:noMultiLvlLbl val="0"/>
      </c:catAx>
      <c:valAx>
        <c:axId val="100943696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142430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267377508685898"/>
          <c:y val="0.21088257767850921"/>
          <c:w val="0.33086679900860527"/>
          <c:h val="0.73085666092105639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688DB-55E0-490E-AE33-AF4E4A4D626B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63C60-6088-4D4D-A622-B81BA33B7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8151E482-82EF-4D12-970F-E30F01D55B92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EBC3AE3B-6E9B-4970-AA8A-6BEB09FFE8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06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07625E-3C80-4BA2-88C4-8441A6A3A0E0}" type="datetime1">
              <a:rPr lang="en-US" smtClean="0"/>
              <a:pPr/>
              <a:t>12/17/2014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C44483-CA96-47E0-A075-4795A3DC98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982767-0DB4-40CF-9258-F6E67F6638F6}" type="datetime1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C44483-CA96-47E0-A075-4795A3DC98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2F169E-54E7-456A-9A52-CB0A03ECE613}" type="datetime1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C44483-CA96-47E0-A075-4795A3DC98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CCF3F-EA07-446F-9155-01D9A6F5FB02}" type="datetime1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C44483-CA96-47E0-A075-4795A3DC98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8C0C0-C3DB-40F4-82DC-B45C7F3EA63D}" type="datetime1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C44483-CA96-47E0-A075-4795A3DC98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56A60-E42F-4018-AC0F-3FF2D32537DC}" type="datetime1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C44483-CA96-47E0-A075-4795A3DC98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867E2E-2D68-4681-964E-2DBB14E82FCD}" type="datetime1">
              <a:rPr lang="en-US" smtClean="0"/>
              <a:pPr/>
              <a:t>12/17/2014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C44483-CA96-47E0-A075-4795A3DC98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FC8E46-D2DD-4DF2-881A-B5B687BBA155}" type="datetime1">
              <a:rPr lang="en-US" smtClean="0"/>
              <a:pPr/>
              <a:t>12/17/2014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C44483-CA96-47E0-A075-4795A3DC98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0E1174-5204-4BA2-B4C5-A4F01A20805F}" type="datetime1">
              <a:rPr lang="en-US" smtClean="0"/>
              <a:pPr/>
              <a:t>12/17/2014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C44483-CA96-47E0-A075-4795A3DC98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D4904C-1D6F-4974-A06A-01DFC4933B7C}" type="datetime1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C44483-CA96-47E0-A075-4795A3DC98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1AD297-C5D8-4C0E-BED2-2E14DF775F1A}" type="datetime1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C44483-CA96-47E0-A075-4795A3DC98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90C45FB-D903-4A4B-B0A5-ACE5EA82D3A4}" type="datetime1">
              <a:rPr lang="en-US" smtClean="0"/>
              <a:pPr/>
              <a:t>12/17/2014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6C44483-CA96-47E0-A075-4795A3DC98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Duvall </a:t>
            </a:r>
            <a:r>
              <a:rPr lang="en-US" dirty="0" smtClean="0"/>
              <a:t>Comprehensive Plan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Economic Development Element</a:t>
            </a:r>
          </a:p>
          <a:p>
            <a:r>
              <a:rPr lang="en-US" dirty="0" smtClean="0"/>
              <a:t>12-17-14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44483-CA96-47E0-A075-4795A3DC988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00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/>
              <a:t>City Competitive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Opportunities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Commercial </a:t>
            </a:r>
            <a:r>
              <a:rPr lang="en-US" dirty="0"/>
              <a:t>support needed for residential growth.</a:t>
            </a:r>
          </a:p>
          <a:p>
            <a:pPr>
              <a:spcBef>
                <a:spcPts val="1200"/>
              </a:spcBef>
            </a:pPr>
            <a:r>
              <a:rPr lang="en-US" dirty="0"/>
              <a:t>Commercial and residential can co-locate in mixed use developments in attractive pedestrian-oriented settings. </a:t>
            </a:r>
          </a:p>
          <a:p>
            <a:pPr>
              <a:spcBef>
                <a:spcPts val="1200"/>
              </a:spcBef>
            </a:pPr>
            <a:r>
              <a:rPr lang="en-US" dirty="0"/>
              <a:t>Information-based primary employment can locate in somewhat remote sites.</a:t>
            </a:r>
          </a:p>
          <a:p>
            <a:pPr>
              <a:spcBef>
                <a:spcPts val="1200"/>
              </a:spcBef>
            </a:pPr>
            <a:r>
              <a:rPr lang="en-US" dirty="0"/>
              <a:t>Rural towns are popular destinations for visitors from urban areas.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Threats	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Other communities compete for same employers and visitors.</a:t>
            </a:r>
          </a:p>
          <a:p>
            <a:pPr>
              <a:spcBef>
                <a:spcPts val="1200"/>
              </a:spcBef>
            </a:pPr>
            <a:r>
              <a:rPr lang="en-US" dirty="0"/>
              <a:t>Commuters face increasing challenges to travel within the region given congestion and cost of travel.</a:t>
            </a:r>
          </a:p>
          <a:p>
            <a:pPr>
              <a:spcBef>
                <a:spcPts val="1200"/>
              </a:spcBef>
            </a:pPr>
            <a:r>
              <a:rPr lang="en-US" dirty="0"/>
              <a:t>Increasingly scarce funding challenges necessary infrastructure investments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44483-CA96-47E0-A075-4795A3DC988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6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Facilitate Business Retention </a:t>
            </a:r>
            <a:r>
              <a:rPr lang="en-US" dirty="0" smtClean="0"/>
              <a:t>and </a:t>
            </a:r>
            <a:r>
              <a:rPr lang="en-US" dirty="0" smtClean="0"/>
              <a:t>Creation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Promote Regional Cooperation and Local Partnerships 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Increase Potential for Mixed Use and Light Industrial Uses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Sustain Old Town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Provide Education and Training 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Maintain the Quality of Life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Promote Duvall as Tourism Destination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Coordinate Administration </a:t>
            </a:r>
            <a:r>
              <a:rPr lang="en-US"/>
              <a:t>C</a:t>
            </a:r>
            <a:r>
              <a:rPr lang="en-US" smtClean="0"/>
              <a:t>ommunications </a:t>
            </a:r>
            <a:r>
              <a:rPr lang="en-US" smtClean="0"/>
              <a:t>and </a:t>
            </a:r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44483-CA96-47E0-A075-4795A3DC988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Draft Goals and Policies With Advisory Committee</a:t>
            </a:r>
          </a:p>
          <a:p>
            <a:r>
              <a:rPr lang="en-US" dirty="0" smtClean="0"/>
              <a:t>Technical Analysis to Update Previous Studies</a:t>
            </a:r>
          </a:p>
          <a:p>
            <a:r>
              <a:rPr lang="en-US" dirty="0" smtClean="0"/>
              <a:t>Focus on Practical Strategies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44483-CA96-47E0-A075-4795A3DC988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Commission Briefings</a:t>
            </a:r>
          </a:p>
          <a:p>
            <a:r>
              <a:rPr lang="en-US" dirty="0" smtClean="0"/>
              <a:t>Public Meetings</a:t>
            </a:r>
          </a:p>
          <a:p>
            <a:r>
              <a:rPr lang="en-US" dirty="0" smtClean="0"/>
              <a:t>Environmental Review</a:t>
            </a:r>
          </a:p>
          <a:p>
            <a:r>
              <a:rPr lang="en-US" dirty="0" smtClean="0"/>
              <a:t>Hearings</a:t>
            </a:r>
          </a:p>
          <a:p>
            <a:r>
              <a:rPr lang="en-US" dirty="0" smtClean="0"/>
              <a:t>State Review</a:t>
            </a:r>
          </a:p>
          <a:p>
            <a:r>
              <a:rPr lang="en-US" dirty="0" smtClean="0"/>
              <a:t>Adoption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44483-CA96-47E0-A075-4795A3DC988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small" dirty="0" smtClean="0"/>
              <a:t>Why is economic development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Primary</a:t>
            </a:r>
            <a:r>
              <a:rPr lang="en-US" dirty="0"/>
              <a:t>:</a:t>
            </a:r>
          </a:p>
          <a:p>
            <a:r>
              <a:rPr lang="en-US" dirty="0"/>
              <a:t>Improved tax base.</a:t>
            </a:r>
          </a:p>
          <a:p>
            <a:r>
              <a:rPr lang="en-US" dirty="0"/>
              <a:t>Increased jobs and personal income.</a:t>
            </a:r>
          </a:p>
          <a:p>
            <a:r>
              <a:rPr lang="en-US" dirty="0"/>
              <a:t>Availability of goods and services for local residents.</a:t>
            </a:r>
          </a:p>
          <a:p>
            <a:pPr marL="0" indent="0">
              <a:buNone/>
            </a:pPr>
            <a:r>
              <a:rPr lang="en-US" dirty="0"/>
              <a:t>Secondary:</a:t>
            </a:r>
          </a:p>
          <a:p>
            <a:r>
              <a:rPr lang="en-US" dirty="0"/>
              <a:t>Improved productivity of resources.</a:t>
            </a:r>
          </a:p>
          <a:p>
            <a:r>
              <a:rPr lang="en-US" dirty="0"/>
              <a:t>Diversification of local economy.</a:t>
            </a:r>
          </a:p>
          <a:p>
            <a:r>
              <a:rPr lang="en-US" dirty="0"/>
              <a:t>Business retention.</a:t>
            </a:r>
          </a:p>
          <a:p>
            <a:r>
              <a:rPr lang="en-US" dirty="0"/>
              <a:t>Self sufficiency.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44483-CA96-47E0-A075-4795A3DC988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4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small" dirty="0"/>
              <a:t>What is City’s population base and natural trade area</a:t>
            </a:r>
            <a:r>
              <a:rPr lang="en-US" b="1" cap="small" dirty="0" smtClean="0"/>
              <a:t>?</a:t>
            </a:r>
            <a:endParaRPr lang="en-US" dirty="0"/>
          </a:p>
        </p:txBody>
      </p:sp>
      <p:pic>
        <p:nvPicPr>
          <p:cNvPr id="10" name="Content Placeholder 9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6103" y="530225"/>
            <a:ext cx="3388731" cy="438943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City is distant from population center and major transportation routes.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44483-CA96-47E0-A075-4795A3DC988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8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/>
              <a:t>Relative Population Growth</a:t>
            </a:r>
            <a:endParaRPr lang="en-US" b="1" cap="smal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City has grown rapidly </a:t>
            </a:r>
            <a:r>
              <a:rPr lang="en-US"/>
              <a:t>at </a:t>
            </a:r>
            <a:r>
              <a:rPr lang="en-US" smtClean="0"/>
              <a:t>3.4% </a:t>
            </a:r>
            <a:r>
              <a:rPr lang="en-US" dirty="0"/>
              <a:t>per year average rate.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44483-CA96-47E0-A075-4795A3DC988A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60189880"/>
              </p:ext>
            </p:extLst>
          </p:nvPr>
        </p:nvGraphicFramePr>
        <p:xfrm>
          <a:off x="514350" y="530225"/>
          <a:ext cx="3932238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72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small" dirty="0" smtClean="0"/>
              <a:t>Projected Population Growth</a:t>
            </a:r>
            <a:endParaRPr lang="en-US" b="1" cap="small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514350" y="530225"/>
          <a:ext cx="3932238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Growth is projected by PSRC at 1.3% </a:t>
            </a:r>
            <a:r>
              <a:rPr lang="en-US" dirty="0"/>
              <a:t>per year from 2010 to </a:t>
            </a:r>
            <a:r>
              <a:rPr lang="en-US" dirty="0" smtClean="0"/>
              <a:t>2035.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44483-CA96-47E0-A075-4795A3DC988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6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/>
              <a:t>City Employment Base</a:t>
            </a:r>
            <a:endParaRPr lang="en-US" b="1" cap="smal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City has total employment in </a:t>
            </a:r>
            <a:r>
              <a:rPr lang="en-US" dirty="0" smtClean="0"/>
              <a:t>2013 </a:t>
            </a:r>
            <a:r>
              <a:rPr lang="en-US" dirty="0"/>
              <a:t>of </a:t>
            </a:r>
            <a:r>
              <a:rPr lang="en-US" dirty="0" smtClean="0"/>
              <a:t>1,300 </a:t>
            </a:r>
            <a:r>
              <a:rPr lang="en-US" dirty="0"/>
              <a:t>with concentration in service sector.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44483-CA96-47E0-A075-4795A3DC988A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54739135"/>
              </p:ext>
            </p:extLst>
          </p:nvPr>
        </p:nvGraphicFramePr>
        <p:xfrm>
          <a:off x="457200" y="533400"/>
          <a:ext cx="4343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702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small" dirty="0" smtClean="0"/>
              <a:t>City Competitive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Strengths</a:t>
            </a:r>
            <a:endParaRPr lang="en-US" dirty="0"/>
          </a:p>
          <a:p>
            <a:r>
              <a:rPr lang="en-US" dirty="0"/>
              <a:t>Desirable residential </a:t>
            </a:r>
            <a:r>
              <a:rPr lang="en-US" dirty="0" smtClean="0"/>
              <a:t>community.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Strong </a:t>
            </a:r>
            <a:r>
              <a:rPr lang="en-US" dirty="0"/>
              <a:t>population </a:t>
            </a:r>
            <a:r>
              <a:rPr lang="en-US" dirty="0" smtClean="0"/>
              <a:t>growth.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Good </a:t>
            </a:r>
            <a:r>
              <a:rPr lang="en-US" dirty="0"/>
              <a:t>demographics.</a:t>
            </a:r>
          </a:p>
          <a:p>
            <a:pPr>
              <a:spcBef>
                <a:spcPts val="1200"/>
              </a:spcBef>
            </a:pPr>
            <a:r>
              <a:rPr lang="en-US" dirty="0"/>
              <a:t>Attractive physical setting.</a:t>
            </a:r>
          </a:p>
          <a:p>
            <a:pPr>
              <a:spcBef>
                <a:spcPts val="1200"/>
              </a:spcBef>
            </a:pPr>
            <a:r>
              <a:rPr lang="en-US" dirty="0"/>
              <a:t>Strong local-serving retail developments.</a:t>
            </a:r>
          </a:p>
          <a:p>
            <a:pPr>
              <a:spcBef>
                <a:spcPts val="1200"/>
              </a:spcBef>
            </a:pPr>
            <a:r>
              <a:rPr lang="en-US" dirty="0"/>
              <a:t>Capacity for residential and commercial growth.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Weaknesses</a:t>
            </a:r>
          </a:p>
          <a:p>
            <a:r>
              <a:rPr lang="en-US" dirty="0" smtClean="0"/>
              <a:t>Isolated </a:t>
            </a:r>
            <a:r>
              <a:rPr lang="en-US" dirty="0"/>
              <a:t>from population centers and major regional transportation routes.</a:t>
            </a:r>
          </a:p>
          <a:p>
            <a:r>
              <a:rPr lang="en-US" dirty="0"/>
              <a:t>Shortage of high-paying professional jobs.</a:t>
            </a:r>
          </a:p>
          <a:p>
            <a:r>
              <a:rPr lang="en-US" dirty="0"/>
              <a:t>Shortage of affordable workforce housing.</a:t>
            </a:r>
          </a:p>
          <a:p>
            <a:r>
              <a:rPr lang="en-US" dirty="0"/>
              <a:t>Lack of regional </a:t>
            </a:r>
            <a:r>
              <a:rPr lang="en-US" dirty="0" smtClean="0"/>
              <a:t>health </a:t>
            </a:r>
            <a:r>
              <a:rPr lang="en-US" dirty="0"/>
              <a:t>and cultural facilities.</a:t>
            </a:r>
          </a:p>
          <a:p>
            <a:r>
              <a:rPr lang="en-US" dirty="0"/>
              <a:t>Lack of high profile tourist destination.</a:t>
            </a:r>
          </a:p>
          <a:p>
            <a:r>
              <a:rPr lang="en-US" dirty="0"/>
              <a:t>Lack of </a:t>
            </a:r>
            <a:r>
              <a:rPr lang="en-US" dirty="0" smtClean="0"/>
              <a:t>visitor-supporting </a:t>
            </a:r>
            <a:r>
              <a:rPr lang="en-US" dirty="0"/>
              <a:t>facilities, especially </a:t>
            </a:r>
            <a:r>
              <a:rPr lang="en-US" dirty="0" smtClean="0"/>
              <a:t>lodging.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44483-CA96-47E0-A075-4795A3DC988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6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801</TotalTime>
  <Words>350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Verdana</vt:lpstr>
      <vt:lpstr>Wingdings 2</vt:lpstr>
      <vt:lpstr>Aspect</vt:lpstr>
      <vt:lpstr>Duvall Comprehensive Plan Update</vt:lpstr>
      <vt:lpstr>PROCESS</vt:lpstr>
      <vt:lpstr>2015 SCHEDULE</vt:lpstr>
      <vt:lpstr>Why is economic development important?</vt:lpstr>
      <vt:lpstr>What is City’s population base and natural trade area?</vt:lpstr>
      <vt:lpstr>Relative Population Growth</vt:lpstr>
      <vt:lpstr>Projected Population Growth</vt:lpstr>
      <vt:lpstr>City Employment Base</vt:lpstr>
      <vt:lpstr>City Competitive Position</vt:lpstr>
      <vt:lpstr>City Competitive Position</vt:lpstr>
      <vt:lpstr>GOALS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Duvall Comprehensive Plan Update Economic Development Element</dc:title>
  <dc:creator>Greg</dc:creator>
  <cp:lastModifiedBy>Anne Wright-Cunniff</cp:lastModifiedBy>
  <cp:revision>37</cp:revision>
  <dcterms:created xsi:type="dcterms:W3CDTF">2013-08-07T20:41:08Z</dcterms:created>
  <dcterms:modified xsi:type="dcterms:W3CDTF">2014-12-17T20:52:17Z</dcterms:modified>
</cp:coreProperties>
</file>