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4.xml" ContentType="application/vnd.openxmlformats-officedocument.drawingml.chart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6"/>
  </p:notesMasterIdLst>
  <p:handoutMasterIdLst>
    <p:handoutMasterId r:id="rId37"/>
  </p:handoutMasterIdLst>
  <p:sldIdLst>
    <p:sldId id="256" r:id="rId2"/>
    <p:sldId id="301" r:id="rId3"/>
    <p:sldId id="289" r:id="rId4"/>
    <p:sldId id="290" r:id="rId5"/>
    <p:sldId id="291" r:id="rId6"/>
    <p:sldId id="292" r:id="rId7"/>
    <p:sldId id="293" r:id="rId8"/>
    <p:sldId id="294" r:id="rId9"/>
    <p:sldId id="295" r:id="rId10"/>
    <p:sldId id="296" r:id="rId11"/>
    <p:sldId id="297" r:id="rId12"/>
    <p:sldId id="298" r:id="rId13"/>
    <p:sldId id="299" r:id="rId14"/>
    <p:sldId id="300" r:id="rId15"/>
    <p:sldId id="257" r:id="rId16"/>
    <p:sldId id="258" r:id="rId17"/>
    <p:sldId id="259" r:id="rId18"/>
    <p:sldId id="260" r:id="rId19"/>
    <p:sldId id="261" r:id="rId20"/>
    <p:sldId id="262" r:id="rId21"/>
    <p:sldId id="265" r:id="rId22"/>
    <p:sldId id="273" r:id="rId23"/>
    <p:sldId id="264" r:id="rId24"/>
    <p:sldId id="266" r:id="rId25"/>
    <p:sldId id="286" r:id="rId26"/>
    <p:sldId id="287" r:id="rId27"/>
    <p:sldId id="288" r:id="rId28"/>
    <p:sldId id="267" r:id="rId29"/>
    <p:sldId id="268" r:id="rId30"/>
    <p:sldId id="269" r:id="rId31"/>
    <p:sldId id="270" r:id="rId32"/>
    <p:sldId id="271" r:id="rId33"/>
    <p:sldId id="272" r:id="rId34"/>
    <p:sldId id="302" r:id="rId35"/>
  </p:sldIdLst>
  <p:sldSz cx="9144000" cy="6858000" type="screen4x3"/>
  <p:notesSz cx="7010400" cy="93726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ra Thomas" initials="LT" lastIdx="5" clrIdx="0">
    <p:extLst>
      <p:ext uri="{19B8F6BF-5375-455C-9EA6-DF929625EA0E}">
        <p15:presenceInfo xmlns:p15="http://schemas.microsoft.com/office/powerpoint/2012/main" userId="S-1-5-21-1957994488-1972579041-839522115-115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08" y="6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reg\Documents\Duvall\Employment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reg\Documents\Duvall\Employment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reg\Documents\Duvall\PSRC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Duvall and King County</a:t>
            </a:r>
            <a:br>
              <a:rPr lang="en-US"/>
            </a:br>
            <a:r>
              <a:rPr lang="en-US"/>
              <a:t>Relative Population Growth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7561856632279124"/>
          <c:y val="0.18821703370682077"/>
          <c:w val="0.53317601833866612"/>
          <c:h val="0.74219410320865675"/>
        </c:manualLayout>
      </c:layout>
      <c:lineChart>
        <c:grouping val="standard"/>
        <c:varyColors val="0"/>
        <c:ser>
          <c:idx val="0"/>
          <c:order val="0"/>
          <c:tx>
            <c:strRef>
              <c:f>Pop!$A$20</c:f>
              <c:strCache>
                <c:ptCount val="1"/>
                <c:pt idx="0">
                  <c:v>Duvall</c:v>
                </c:pt>
              </c:strCache>
            </c:strRef>
          </c:tx>
          <c:marker>
            <c:symbol val="none"/>
          </c:marker>
          <c:cat>
            <c:numRef>
              <c:f>Pop!$B$19:$O$19</c:f>
              <c:numCache>
                <c:formatCode>General</c:formatCode>
                <c:ptCount val="1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</c:numCache>
            </c:numRef>
          </c:cat>
          <c:val>
            <c:numRef>
              <c:f>Pop!$B$20:$O$20</c:f>
              <c:numCache>
                <c:formatCode>_(* #,##0.0000_);_(* \(#,##0.0000\);_(* "-"??_);_(@_)</c:formatCode>
                <c:ptCount val="14"/>
                <c:pt idx="0">
                  <c:v>1</c:v>
                </c:pt>
                <c:pt idx="1">
                  <c:v>1.0528596187175039</c:v>
                </c:pt>
                <c:pt idx="2">
                  <c:v>1.1243500866551144</c:v>
                </c:pt>
                <c:pt idx="3">
                  <c:v>1.1828422876949738</c:v>
                </c:pt>
                <c:pt idx="4">
                  <c:v>1.2012564991334478</c:v>
                </c:pt>
                <c:pt idx="5">
                  <c:v>1.2120883882149038</c:v>
                </c:pt>
                <c:pt idx="6">
                  <c:v>1.2424176776429798</c:v>
                </c:pt>
                <c:pt idx="7">
                  <c:v>1.2662478336221841</c:v>
                </c:pt>
                <c:pt idx="8">
                  <c:v>1.283578856152513</c:v>
                </c:pt>
                <c:pt idx="9">
                  <c:v>1.2954939341421139</c:v>
                </c:pt>
                <c:pt idx="10">
                  <c:v>1.4503899480069324</c:v>
                </c:pt>
                <c:pt idx="11">
                  <c:v>1.4547227036395138</c:v>
                </c:pt>
                <c:pt idx="12">
                  <c:v>1.4948006932408993</c:v>
                </c:pt>
                <c:pt idx="13">
                  <c:v>1.5424610051993051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Pop!$A$21</c:f>
              <c:strCache>
                <c:ptCount val="1"/>
                <c:pt idx="0">
                  <c:v>King County</c:v>
                </c:pt>
              </c:strCache>
            </c:strRef>
          </c:tx>
          <c:marker>
            <c:symbol val="none"/>
          </c:marker>
          <c:cat>
            <c:numRef>
              <c:f>Pop!$B$19:$O$19</c:f>
              <c:numCache>
                <c:formatCode>General</c:formatCode>
                <c:ptCount val="1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</c:numCache>
            </c:numRef>
          </c:cat>
          <c:val>
            <c:numRef>
              <c:f>Pop!$B$21:$O$21</c:f>
              <c:numCache>
                <c:formatCode>_(* #,##0.0000_);_(* \(#,##0.0000\);_(* "-"??_);_(@_)</c:formatCode>
                <c:ptCount val="14"/>
                <c:pt idx="0">
                  <c:v>1</c:v>
                </c:pt>
                <c:pt idx="1">
                  <c:v>1.0122426233962738</c:v>
                </c:pt>
                <c:pt idx="2">
                  <c:v>1.0214536632881339</c:v>
                </c:pt>
                <c:pt idx="3">
                  <c:v>1.0243252049744218</c:v>
                </c:pt>
                <c:pt idx="4">
                  <c:v>1.0295064149135946</c:v>
                </c:pt>
                <c:pt idx="5">
                  <c:v>1.0410202147784218</c:v>
                </c:pt>
                <c:pt idx="6">
                  <c:v>1.0565638445959404</c:v>
                </c:pt>
                <c:pt idx="7">
                  <c:v>1.0715317844202168</c:v>
                </c:pt>
                <c:pt idx="8">
                  <c:v>1.0847150852654448</c:v>
                </c:pt>
                <c:pt idx="9">
                  <c:v>1.099164904095804</c:v>
                </c:pt>
                <c:pt idx="10">
                  <c:v>1.1118007237574594</c:v>
                </c:pt>
                <c:pt idx="11">
                  <c:v>1.1183353808707441</c:v>
                </c:pt>
                <c:pt idx="12">
                  <c:v>1.1266253167734188</c:v>
                </c:pt>
                <c:pt idx="13">
                  <c:v>1.1409599976051297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35394296"/>
        <c:axId val="235394688"/>
      </c:lineChart>
      <c:catAx>
        <c:axId val="2353942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235394688"/>
        <c:crosses val="autoZero"/>
        <c:auto val="1"/>
        <c:lblAlgn val="ctr"/>
        <c:lblOffset val="100"/>
        <c:noMultiLvlLbl val="0"/>
      </c:catAx>
      <c:valAx>
        <c:axId val="235394688"/>
        <c:scaling>
          <c:orientation val="minMax"/>
          <c:min val="0.9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Population 2000 = 1.0</a:t>
                </a:r>
              </a:p>
            </c:rich>
          </c:tx>
          <c:layout/>
          <c:overlay val="0"/>
        </c:title>
        <c:numFmt formatCode="_(* #,##0.0000_);_(* \(#,##0.0000\);_(* &quot;-&quot;??_);_(@_)" sourceLinked="1"/>
        <c:majorTickMark val="none"/>
        <c:minorTickMark val="none"/>
        <c:tickLblPos val="nextTo"/>
        <c:crossAx val="23539429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5227999932862644"/>
          <c:y val="0.45194806259935782"/>
          <c:w val="0.23803086181456973"/>
          <c:h val="0.18854486610814414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400"/>
            </a:pPr>
            <a:r>
              <a:rPr lang="en-US" sz="2400" dirty="0"/>
              <a:t>City of Duvall Population Growth</a:t>
            </a:r>
          </a:p>
        </c:rich>
      </c:tx>
      <c:layout>
        <c:manualLayout>
          <c:xMode val="edge"/>
          <c:yMode val="edge"/>
          <c:x val="0.1551795694970651"/>
          <c:y val="6.9439413428324992E-2"/>
        </c:manualLayout>
      </c:layout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Pop!$A$25</c:f>
              <c:strCache>
                <c:ptCount val="1"/>
                <c:pt idx="0">
                  <c:v>Duvall</c:v>
                </c:pt>
              </c:strCache>
            </c:strRef>
          </c:tx>
          <c:invertIfNegative val="0"/>
          <c:cat>
            <c:numRef>
              <c:f>Pop!$B$24:$O$24</c:f>
              <c:numCache>
                <c:formatCode>General</c:formatCode>
                <c:ptCount val="1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</c:numCache>
            </c:numRef>
          </c:cat>
          <c:val>
            <c:numRef>
              <c:f>Pop!$B$25:$O$25</c:f>
              <c:numCache>
                <c:formatCode>_(* #,##0_);_(* \(#,##0\);_(* "-"??_);_(@_)</c:formatCode>
                <c:ptCount val="14"/>
                <c:pt idx="0">
                  <c:v>4616</c:v>
                </c:pt>
                <c:pt idx="1">
                  <c:v>4860</c:v>
                </c:pt>
                <c:pt idx="2">
                  <c:v>5190</c:v>
                </c:pt>
                <c:pt idx="3">
                  <c:v>5460</c:v>
                </c:pt>
                <c:pt idx="4">
                  <c:v>5545</c:v>
                </c:pt>
                <c:pt idx="5">
                  <c:v>5595</c:v>
                </c:pt>
                <c:pt idx="6">
                  <c:v>5735</c:v>
                </c:pt>
                <c:pt idx="7">
                  <c:v>5845</c:v>
                </c:pt>
                <c:pt idx="8">
                  <c:v>5925</c:v>
                </c:pt>
                <c:pt idx="9">
                  <c:v>5980</c:v>
                </c:pt>
                <c:pt idx="10">
                  <c:v>5990</c:v>
                </c:pt>
                <c:pt idx="11">
                  <c:v>6695</c:v>
                </c:pt>
                <c:pt idx="12">
                  <c:v>6715</c:v>
                </c:pt>
                <c:pt idx="13">
                  <c:v>6900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36495712"/>
        <c:axId val="236497672"/>
      </c:barChart>
      <c:catAx>
        <c:axId val="2364957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36497672"/>
        <c:crosses val="autoZero"/>
        <c:auto val="1"/>
        <c:lblAlgn val="ctr"/>
        <c:lblOffset val="100"/>
        <c:noMultiLvlLbl val="0"/>
      </c:catAx>
      <c:valAx>
        <c:axId val="236497672"/>
        <c:scaling>
          <c:orientation val="minMax"/>
        </c:scaling>
        <c:delete val="0"/>
        <c:axPos val="l"/>
        <c:majorGridlines/>
        <c:numFmt formatCode="_(* #,##0_);_(* \(#,##0\);_(* &quot;-&quot;??_);_(@_)" sourceLinked="1"/>
        <c:majorTickMark val="out"/>
        <c:minorTickMark val="none"/>
        <c:tickLblPos val="nextTo"/>
        <c:crossAx val="23649571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2800"/>
              <a:t>PSRC Projected Population for Duvall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Sheet2!$B$14</c:f>
              <c:strCache>
                <c:ptCount val="1"/>
                <c:pt idx="0">
                  <c:v>Population</c:v>
                </c:pt>
              </c:strCache>
            </c:strRef>
          </c:tx>
          <c:invertIfNegative val="0"/>
          <c:cat>
            <c:numRef>
              <c:f>Sheet2!$C$13:$H$13</c:f>
              <c:numCache>
                <c:formatCode>General</c:formatCode>
                <c:ptCount val="6"/>
                <c:pt idx="0">
                  <c:v>2010</c:v>
                </c:pt>
                <c:pt idx="1">
                  <c:v>2015</c:v>
                </c:pt>
                <c:pt idx="2">
                  <c:v>2020</c:v>
                </c:pt>
                <c:pt idx="3">
                  <c:v>2025</c:v>
                </c:pt>
                <c:pt idx="4">
                  <c:v>2030</c:v>
                </c:pt>
                <c:pt idx="5">
                  <c:v>2035</c:v>
                </c:pt>
              </c:numCache>
            </c:numRef>
          </c:cat>
          <c:val>
            <c:numRef>
              <c:f>Sheet2!$C$14:$H$14</c:f>
              <c:numCache>
                <c:formatCode>_(* #,##0_);_(* \(#,##0\);_(* "-"??_);_(@_)</c:formatCode>
                <c:ptCount val="6"/>
                <c:pt idx="0">
                  <c:v>6868</c:v>
                </c:pt>
                <c:pt idx="1">
                  <c:v>7327.3333333333285</c:v>
                </c:pt>
                <c:pt idx="2">
                  <c:v>7786.6666666666861</c:v>
                </c:pt>
                <c:pt idx="3">
                  <c:v>8246</c:v>
                </c:pt>
                <c:pt idx="4">
                  <c:v>8890</c:v>
                </c:pt>
                <c:pt idx="5">
                  <c:v>9534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36494144"/>
        <c:axId val="236496104"/>
      </c:barChart>
      <c:catAx>
        <c:axId val="2364941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36496104"/>
        <c:crosses val="autoZero"/>
        <c:auto val="1"/>
        <c:lblAlgn val="ctr"/>
        <c:lblOffset val="100"/>
        <c:noMultiLvlLbl val="0"/>
      </c:catAx>
      <c:valAx>
        <c:axId val="236496104"/>
        <c:scaling>
          <c:orientation val="minMax"/>
        </c:scaling>
        <c:delete val="0"/>
        <c:axPos val="l"/>
        <c:majorGridlines/>
        <c:numFmt formatCode="_(* #,##0_);_(* \(#,##0\);_(* &quot;-&quot;??_);_(@_)" sourceLinked="1"/>
        <c:majorTickMark val="out"/>
        <c:minorTickMark val="none"/>
        <c:tickLblPos val="nextTo"/>
        <c:crossAx val="23649414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7"/>
            <c:bubble3D val="0"/>
            <c:explosion val="5"/>
          </c:dPt>
          <c:cat>
            <c:strRef>
              <c:f>Sheet1!$A$2:$A$10</c:f>
              <c:strCache>
                <c:ptCount val="9"/>
                <c:pt idx="0">
                  <c:v>LAND USE</c:v>
                </c:pt>
                <c:pt idx="1">
                  <c:v>HOUSING</c:v>
                </c:pt>
                <c:pt idx="2">
                  <c:v>TRANSPORTATION</c:v>
                </c:pt>
                <c:pt idx="3">
                  <c:v>ECONOMIC</c:v>
                </c:pt>
                <c:pt idx="4">
                  <c:v>PARKS</c:v>
                </c:pt>
                <c:pt idx="5">
                  <c:v>SUSTAINABILITY</c:v>
                </c:pt>
                <c:pt idx="6">
                  <c:v>UTILITIES</c:v>
                </c:pt>
                <c:pt idx="7">
                  <c:v>CAPITAL FACILITIES</c:v>
                </c:pt>
                <c:pt idx="8">
                  <c:v>ESSENTIAL FACILITIES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12</c:v>
                </c:pt>
                <c:pt idx="1">
                  <c:v>9</c:v>
                </c:pt>
                <c:pt idx="2">
                  <c:v>10</c:v>
                </c:pt>
                <c:pt idx="3">
                  <c:v>9</c:v>
                </c:pt>
                <c:pt idx="4">
                  <c:v>8</c:v>
                </c:pt>
                <c:pt idx="5">
                  <c:v>9</c:v>
                </c:pt>
                <c:pt idx="6">
                  <c:v>9</c:v>
                </c:pt>
                <c:pt idx="7">
                  <c:v>12</c:v>
                </c:pt>
                <c:pt idx="8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50"/>
      </c:doughnutChart>
    </c:plotArea>
    <c:legend>
      <c:legendPos val="r"/>
      <c:layout/>
      <c:overlay val="0"/>
    </c:legend>
    <c:plotVisOnly val="1"/>
    <c:dispBlanksAs val="zero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4-01-30T17:05:10.677" idx="3">
    <p:pos x="3172" y="3288"/>
    <p:text>I added parks</p:text>
    <p:extLst>
      <p:ext uri="{C676402C-5697-4E1C-873F-D02D1690AC5C}">
        <p15:threadingInfo xmlns:p15="http://schemas.microsoft.com/office/powerpoint/2012/main" timeZoneBias="48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4-01-30T17:06:31.908" idx="4">
    <p:pos x="1035" y="2457"/>
    <p:text>added tech center and old to library that now serves as visitor center</p:text>
    <p:extLst>
      <p:ext uri="{C676402C-5697-4E1C-873F-D02D1690AC5C}">
        <p15:threadingInfo xmlns:p15="http://schemas.microsoft.com/office/powerpoint/2012/main" timeZoneBias="48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F2CEB65-73DD-4CDF-A8C4-2E066B8F7EC7}" type="doc">
      <dgm:prSet loTypeId="urn:microsoft.com/office/officeart/2005/8/layout/cycle2" loCatId="cycle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en-US"/>
        </a:p>
      </dgm:t>
    </dgm:pt>
    <dgm:pt modelId="{B9B3588C-4200-4405-9F29-8EEFECB9928C}">
      <dgm:prSet phldrT="[Text]"/>
      <dgm:spPr/>
      <dgm:t>
        <a:bodyPr/>
        <a:lstStyle/>
        <a:p>
          <a:r>
            <a:rPr lang="en-US" b="1" dirty="0" smtClean="0"/>
            <a:t>GOALS &amp; POLICIES</a:t>
          </a:r>
          <a:endParaRPr lang="en-US" b="1" dirty="0"/>
        </a:p>
      </dgm:t>
    </dgm:pt>
    <dgm:pt modelId="{7EEE09C6-CF03-4D37-8122-24C310C50CA7}" type="parTrans" cxnId="{4422AE46-8B9F-43FA-AAB0-E50A97B55313}">
      <dgm:prSet/>
      <dgm:spPr/>
      <dgm:t>
        <a:bodyPr/>
        <a:lstStyle/>
        <a:p>
          <a:endParaRPr lang="en-US"/>
        </a:p>
      </dgm:t>
    </dgm:pt>
    <dgm:pt modelId="{896490A0-91FC-40A7-87AE-AAEB7DFF63B3}" type="sibTrans" cxnId="{4422AE46-8B9F-43FA-AAB0-E50A97B55313}">
      <dgm:prSet/>
      <dgm:spPr/>
      <dgm:t>
        <a:bodyPr/>
        <a:lstStyle/>
        <a:p>
          <a:endParaRPr lang="en-US"/>
        </a:p>
      </dgm:t>
    </dgm:pt>
    <dgm:pt modelId="{ACA3440A-3E38-4F65-BF69-872623A752BD}">
      <dgm:prSet phldrT="[Text]"/>
      <dgm:spPr/>
      <dgm:t>
        <a:bodyPr/>
        <a:lstStyle/>
        <a:p>
          <a:r>
            <a:rPr lang="en-US" b="1" dirty="0" smtClean="0"/>
            <a:t>DATA</a:t>
          </a:r>
          <a:endParaRPr lang="en-US" b="1" dirty="0"/>
        </a:p>
      </dgm:t>
    </dgm:pt>
    <dgm:pt modelId="{3940DCC5-F915-4503-B593-9CFB6CBB06D7}" type="parTrans" cxnId="{81867F3E-D0B4-4848-A89D-DA16EFB3361F}">
      <dgm:prSet/>
      <dgm:spPr/>
      <dgm:t>
        <a:bodyPr/>
        <a:lstStyle/>
        <a:p>
          <a:endParaRPr lang="en-US"/>
        </a:p>
      </dgm:t>
    </dgm:pt>
    <dgm:pt modelId="{0510597F-7EE6-4BAB-B890-77E1B932E934}" type="sibTrans" cxnId="{81867F3E-D0B4-4848-A89D-DA16EFB3361F}">
      <dgm:prSet/>
      <dgm:spPr/>
      <dgm:t>
        <a:bodyPr/>
        <a:lstStyle/>
        <a:p>
          <a:endParaRPr lang="en-US"/>
        </a:p>
      </dgm:t>
    </dgm:pt>
    <dgm:pt modelId="{1B21A134-A7EA-4D08-BE13-B7F2369CAF6D}">
      <dgm:prSet phldrT="[Text]"/>
      <dgm:spPr/>
      <dgm:t>
        <a:bodyPr/>
        <a:lstStyle/>
        <a:p>
          <a:r>
            <a:rPr lang="en-US" b="1" dirty="0" smtClean="0"/>
            <a:t>ANALYSES</a:t>
          </a:r>
          <a:endParaRPr lang="en-US" b="1" dirty="0"/>
        </a:p>
      </dgm:t>
    </dgm:pt>
    <dgm:pt modelId="{C66D66A7-37A9-4F13-AAAA-D6771E82A33A}" type="parTrans" cxnId="{CBD71945-B8CB-424C-896F-9A469392C789}">
      <dgm:prSet/>
      <dgm:spPr/>
      <dgm:t>
        <a:bodyPr/>
        <a:lstStyle/>
        <a:p>
          <a:endParaRPr lang="en-US"/>
        </a:p>
      </dgm:t>
    </dgm:pt>
    <dgm:pt modelId="{603B3F30-7305-42CA-BD20-F1E1D289E68A}" type="sibTrans" cxnId="{CBD71945-B8CB-424C-896F-9A469392C789}">
      <dgm:prSet/>
      <dgm:spPr/>
      <dgm:t>
        <a:bodyPr/>
        <a:lstStyle/>
        <a:p>
          <a:endParaRPr lang="en-US"/>
        </a:p>
      </dgm:t>
    </dgm:pt>
    <dgm:pt modelId="{45025D38-EB1D-4366-8F5D-C1F0814EB93E}">
      <dgm:prSet phldrT="[Text]"/>
      <dgm:spPr/>
      <dgm:t>
        <a:bodyPr/>
        <a:lstStyle/>
        <a:p>
          <a:r>
            <a:rPr lang="en-US" b="1" dirty="0" smtClean="0"/>
            <a:t>STRATEGIES</a:t>
          </a:r>
          <a:endParaRPr lang="en-US" b="1" dirty="0"/>
        </a:p>
      </dgm:t>
    </dgm:pt>
    <dgm:pt modelId="{5D00C2CC-5983-4BB8-ABD4-91FF9D26B9D9}" type="parTrans" cxnId="{7278E0D7-11E8-42A7-A74D-E68949756519}">
      <dgm:prSet/>
      <dgm:spPr/>
      <dgm:t>
        <a:bodyPr/>
        <a:lstStyle/>
        <a:p>
          <a:endParaRPr lang="en-US"/>
        </a:p>
      </dgm:t>
    </dgm:pt>
    <dgm:pt modelId="{85328F3E-48DC-49F1-89C5-C30B70ED9FE7}" type="sibTrans" cxnId="{7278E0D7-11E8-42A7-A74D-E68949756519}">
      <dgm:prSet/>
      <dgm:spPr/>
      <dgm:t>
        <a:bodyPr/>
        <a:lstStyle/>
        <a:p>
          <a:endParaRPr lang="en-US"/>
        </a:p>
      </dgm:t>
    </dgm:pt>
    <dgm:pt modelId="{CA37C521-BD3A-4296-ABF8-BCD40F33B37C}">
      <dgm:prSet phldrT="[Text]"/>
      <dgm:spPr/>
      <dgm:t>
        <a:bodyPr/>
        <a:lstStyle/>
        <a:p>
          <a:r>
            <a:rPr lang="en-US" b="1" dirty="0" smtClean="0"/>
            <a:t>ACTIONS</a:t>
          </a:r>
          <a:endParaRPr lang="en-US" b="1" dirty="0"/>
        </a:p>
      </dgm:t>
    </dgm:pt>
    <dgm:pt modelId="{A6F0D5C5-70D3-4935-AE8B-2FE7B1B4636C}" type="parTrans" cxnId="{C75FFD4D-0457-454A-84F5-636224C80C38}">
      <dgm:prSet/>
      <dgm:spPr/>
      <dgm:t>
        <a:bodyPr/>
        <a:lstStyle/>
        <a:p>
          <a:endParaRPr lang="en-US"/>
        </a:p>
      </dgm:t>
    </dgm:pt>
    <dgm:pt modelId="{7C8F3F37-781C-4419-9DA6-E8C773AA70AE}" type="sibTrans" cxnId="{C75FFD4D-0457-454A-84F5-636224C80C38}">
      <dgm:prSet/>
      <dgm:spPr/>
      <dgm:t>
        <a:bodyPr/>
        <a:lstStyle/>
        <a:p>
          <a:endParaRPr lang="en-US"/>
        </a:p>
      </dgm:t>
    </dgm:pt>
    <dgm:pt modelId="{1CA76E04-0B27-4B8C-AE37-3A1D41A0A9F6}" type="pres">
      <dgm:prSet presAssocID="{2F2CEB65-73DD-4CDF-A8C4-2E066B8F7EC7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FCB69F7-A8E2-4ECB-AEDE-6B973F0B8279}" type="pres">
      <dgm:prSet presAssocID="{B9B3588C-4200-4405-9F29-8EEFECB9928C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0B08834-50B0-41D6-A32A-3DAE025A9F87}" type="pres">
      <dgm:prSet presAssocID="{896490A0-91FC-40A7-87AE-AAEB7DFF63B3}" presName="sibTrans" presStyleLbl="sibTrans2D1" presStyleIdx="0" presStyleCnt="5"/>
      <dgm:spPr/>
      <dgm:t>
        <a:bodyPr/>
        <a:lstStyle/>
        <a:p>
          <a:endParaRPr lang="en-US"/>
        </a:p>
      </dgm:t>
    </dgm:pt>
    <dgm:pt modelId="{782B7120-10ED-4D1A-B348-9D89BD7D580D}" type="pres">
      <dgm:prSet presAssocID="{896490A0-91FC-40A7-87AE-AAEB7DFF63B3}" presName="connectorText" presStyleLbl="sibTrans2D1" presStyleIdx="0" presStyleCnt="5"/>
      <dgm:spPr/>
      <dgm:t>
        <a:bodyPr/>
        <a:lstStyle/>
        <a:p>
          <a:endParaRPr lang="en-US"/>
        </a:p>
      </dgm:t>
    </dgm:pt>
    <dgm:pt modelId="{AEF7AD8C-62D9-4501-B72E-0426513AF8BE}" type="pres">
      <dgm:prSet presAssocID="{ACA3440A-3E38-4F65-BF69-872623A752BD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31EFAC-4F3A-4A71-B6D9-2EA74AA40D38}" type="pres">
      <dgm:prSet presAssocID="{0510597F-7EE6-4BAB-B890-77E1B932E934}" presName="sibTrans" presStyleLbl="sibTrans2D1" presStyleIdx="1" presStyleCnt="5"/>
      <dgm:spPr/>
      <dgm:t>
        <a:bodyPr/>
        <a:lstStyle/>
        <a:p>
          <a:endParaRPr lang="en-US"/>
        </a:p>
      </dgm:t>
    </dgm:pt>
    <dgm:pt modelId="{920D6D84-145C-4804-AD0F-C6529B3E901A}" type="pres">
      <dgm:prSet presAssocID="{0510597F-7EE6-4BAB-B890-77E1B932E934}" presName="connectorText" presStyleLbl="sibTrans2D1" presStyleIdx="1" presStyleCnt="5"/>
      <dgm:spPr/>
      <dgm:t>
        <a:bodyPr/>
        <a:lstStyle/>
        <a:p>
          <a:endParaRPr lang="en-US"/>
        </a:p>
      </dgm:t>
    </dgm:pt>
    <dgm:pt modelId="{1ED7EF89-8817-4A50-A3FF-251B5A5DCE4A}" type="pres">
      <dgm:prSet presAssocID="{1B21A134-A7EA-4D08-BE13-B7F2369CAF6D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0482A71-63F7-4E86-8DCD-3A5AA21244BF}" type="pres">
      <dgm:prSet presAssocID="{603B3F30-7305-42CA-BD20-F1E1D289E68A}" presName="sibTrans" presStyleLbl="sibTrans2D1" presStyleIdx="2" presStyleCnt="5"/>
      <dgm:spPr/>
      <dgm:t>
        <a:bodyPr/>
        <a:lstStyle/>
        <a:p>
          <a:endParaRPr lang="en-US"/>
        </a:p>
      </dgm:t>
    </dgm:pt>
    <dgm:pt modelId="{CA3D2052-06AB-4093-9195-9256F1BFA4EE}" type="pres">
      <dgm:prSet presAssocID="{603B3F30-7305-42CA-BD20-F1E1D289E68A}" presName="connectorText" presStyleLbl="sibTrans2D1" presStyleIdx="2" presStyleCnt="5"/>
      <dgm:spPr/>
      <dgm:t>
        <a:bodyPr/>
        <a:lstStyle/>
        <a:p>
          <a:endParaRPr lang="en-US"/>
        </a:p>
      </dgm:t>
    </dgm:pt>
    <dgm:pt modelId="{A57A5ED9-4310-4114-AD03-E8638828BFBE}" type="pres">
      <dgm:prSet presAssocID="{45025D38-EB1D-4366-8F5D-C1F0814EB93E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F8A307D-BC6D-439E-BD11-96F7522009C2}" type="pres">
      <dgm:prSet presAssocID="{85328F3E-48DC-49F1-89C5-C30B70ED9FE7}" presName="sibTrans" presStyleLbl="sibTrans2D1" presStyleIdx="3" presStyleCnt="5"/>
      <dgm:spPr/>
      <dgm:t>
        <a:bodyPr/>
        <a:lstStyle/>
        <a:p>
          <a:endParaRPr lang="en-US"/>
        </a:p>
      </dgm:t>
    </dgm:pt>
    <dgm:pt modelId="{2B2C8626-3286-48BA-BAD8-2210E0A70670}" type="pres">
      <dgm:prSet presAssocID="{85328F3E-48DC-49F1-89C5-C30B70ED9FE7}" presName="connectorText" presStyleLbl="sibTrans2D1" presStyleIdx="3" presStyleCnt="5"/>
      <dgm:spPr/>
      <dgm:t>
        <a:bodyPr/>
        <a:lstStyle/>
        <a:p>
          <a:endParaRPr lang="en-US"/>
        </a:p>
      </dgm:t>
    </dgm:pt>
    <dgm:pt modelId="{9F1E823D-3242-437B-AFCB-41DEA153BE97}" type="pres">
      <dgm:prSet presAssocID="{CA37C521-BD3A-4296-ABF8-BCD40F33B37C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E2A82B7-989A-42EE-AE35-B10202CDC713}" type="pres">
      <dgm:prSet presAssocID="{7C8F3F37-781C-4419-9DA6-E8C773AA70AE}" presName="sibTrans" presStyleLbl="sibTrans2D1" presStyleIdx="4" presStyleCnt="5"/>
      <dgm:spPr/>
      <dgm:t>
        <a:bodyPr/>
        <a:lstStyle/>
        <a:p>
          <a:endParaRPr lang="en-US"/>
        </a:p>
      </dgm:t>
    </dgm:pt>
    <dgm:pt modelId="{18A12820-7D35-44C4-9DD7-7EDA0E9F7318}" type="pres">
      <dgm:prSet presAssocID="{7C8F3F37-781C-4419-9DA6-E8C773AA70AE}" presName="connectorText" presStyleLbl="sibTrans2D1" presStyleIdx="4" presStyleCnt="5"/>
      <dgm:spPr/>
      <dgm:t>
        <a:bodyPr/>
        <a:lstStyle/>
        <a:p>
          <a:endParaRPr lang="en-US"/>
        </a:p>
      </dgm:t>
    </dgm:pt>
  </dgm:ptLst>
  <dgm:cxnLst>
    <dgm:cxn modelId="{81867F3E-D0B4-4848-A89D-DA16EFB3361F}" srcId="{2F2CEB65-73DD-4CDF-A8C4-2E066B8F7EC7}" destId="{ACA3440A-3E38-4F65-BF69-872623A752BD}" srcOrd="1" destOrd="0" parTransId="{3940DCC5-F915-4503-B593-9CFB6CBB06D7}" sibTransId="{0510597F-7EE6-4BAB-B890-77E1B932E934}"/>
    <dgm:cxn modelId="{F2F10F0F-1077-4B3A-867E-EF97D718C3B2}" type="presOf" srcId="{0510597F-7EE6-4BAB-B890-77E1B932E934}" destId="{0A31EFAC-4F3A-4A71-B6D9-2EA74AA40D38}" srcOrd="0" destOrd="0" presId="urn:microsoft.com/office/officeart/2005/8/layout/cycle2"/>
    <dgm:cxn modelId="{4422AE46-8B9F-43FA-AAB0-E50A97B55313}" srcId="{2F2CEB65-73DD-4CDF-A8C4-2E066B8F7EC7}" destId="{B9B3588C-4200-4405-9F29-8EEFECB9928C}" srcOrd="0" destOrd="0" parTransId="{7EEE09C6-CF03-4D37-8122-24C310C50CA7}" sibTransId="{896490A0-91FC-40A7-87AE-AAEB7DFF63B3}"/>
    <dgm:cxn modelId="{B9F1555C-54C0-4474-BA35-C6B75C3DF3CA}" type="presOf" srcId="{603B3F30-7305-42CA-BD20-F1E1D289E68A}" destId="{CA3D2052-06AB-4093-9195-9256F1BFA4EE}" srcOrd="1" destOrd="0" presId="urn:microsoft.com/office/officeart/2005/8/layout/cycle2"/>
    <dgm:cxn modelId="{9CC12683-9A76-466C-AF40-CAB0CA45DFD0}" type="presOf" srcId="{7C8F3F37-781C-4419-9DA6-E8C773AA70AE}" destId="{3E2A82B7-989A-42EE-AE35-B10202CDC713}" srcOrd="0" destOrd="0" presId="urn:microsoft.com/office/officeart/2005/8/layout/cycle2"/>
    <dgm:cxn modelId="{AE81956E-B35F-479B-BE38-5036557BF714}" type="presOf" srcId="{CA37C521-BD3A-4296-ABF8-BCD40F33B37C}" destId="{9F1E823D-3242-437B-AFCB-41DEA153BE97}" srcOrd="0" destOrd="0" presId="urn:microsoft.com/office/officeart/2005/8/layout/cycle2"/>
    <dgm:cxn modelId="{968C26AB-6F9C-495B-8FC4-092662E52B6E}" type="presOf" srcId="{7C8F3F37-781C-4419-9DA6-E8C773AA70AE}" destId="{18A12820-7D35-44C4-9DD7-7EDA0E9F7318}" srcOrd="1" destOrd="0" presId="urn:microsoft.com/office/officeart/2005/8/layout/cycle2"/>
    <dgm:cxn modelId="{8C049324-5391-4283-B16F-ECF1FD99F1AB}" type="presOf" srcId="{1B21A134-A7EA-4D08-BE13-B7F2369CAF6D}" destId="{1ED7EF89-8817-4A50-A3FF-251B5A5DCE4A}" srcOrd="0" destOrd="0" presId="urn:microsoft.com/office/officeart/2005/8/layout/cycle2"/>
    <dgm:cxn modelId="{AF4BCBBE-CBFB-4F1A-87BC-4BD6713928D8}" type="presOf" srcId="{603B3F30-7305-42CA-BD20-F1E1D289E68A}" destId="{30482A71-63F7-4E86-8DCD-3A5AA21244BF}" srcOrd="0" destOrd="0" presId="urn:microsoft.com/office/officeart/2005/8/layout/cycle2"/>
    <dgm:cxn modelId="{0991DB7C-56D7-4A51-A7AE-7A9109918574}" type="presOf" srcId="{2F2CEB65-73DD-4CDF-A8C4-2E066B8F7EC7}" destId="{1CA76E04-0B27-4B8C-AE37-3A1D41A0A9F6}" srcOrd="0" destOrd="0" presId="urn:microsoft.com/office/officeart/2005/8/layout/cycle2"/>
    <dgm:cxn modelId="{7278E0D7-11E8-42A7-A74D-E68949756519}" srcId="{2F2CEB65-73DD-4CDF-A8C4-2E066B8F7EC7}" destId="{45025D38-EB1D-4366-8F5D-C1F0814EB93E}" srcOrd="3" destOrd="0" parTransId="{5D00C2CC-5983-4BB8-ABD4-91FF9D26B9D9}" sibTransId="{85328F3E-48DC-49F1-89C5-C30B70ED9FE7}"/>
    <dgm:cxn modelId="{CBD71945-B8CB-424C-896F-9A469392C789}" srcId="{2F2CEB65-73DD-4CDF-A8C4-2E066B8F7EC7}" destId="{1B21A134-A7EA-4D08-BE13-B7F2369CAF6D}" srcOrd="2" destOrd="0" parTransId="{C66D66A7-37A9-4F13-AAAA-D6771E82A33A}" sibTransId="{603B3F30-7305-42CA-BD20-F1E1D289E68A}"/>
    <dgm:cxn modelId="{29BB16D5-6E36-493D-9668-2F78FD44E3FD}" type="presOf" srcId="{85328F3E-48DC-49F1-89C5-C30B70ED9FE7}" destId="{0F8A307D-BC6D-439E-BD11-96F7522009C2}" srcOrd="0" destOrd="0" presId="urn:microsoft.com/office/officeart/2005/8/layout/cycle2"/>
    <dgm:cxn modelId="{8E1DE384-3BF6-4358-AB23-5033E7956F4A}" type="presOf" srcId="{85328F3E-48DC-49F1-89C5-C30B70ED9FE7}" destId="{2B2C8626-3286-48BA-BAD8-2210E0A70670}" srcOrd="1" destOrd="0" presId="urn:microsoft.com/office/officeart/2005/8/layout/cycle2"/>
    <dgm:cxn modelId="{C75FFD4D-0457-454A-84F5-636224C80C38}" srcId="{2F2CEB65-73DD-4CDF-A8C4-2E066B8F7EC7}" destId="{CA37C521-BD3A-4296-ABF8-BCD40F33B37C}" srcOrd="4" destOrd="0" parTransId="{A6F0D5C5-70D3-4935-AE8B-2FE7B1B4636C}" sibTransId="{7C8F3F37-781C-4419-9DA6-E8C773AA70AE}"/>
    <dgm:cxn modelId="{C4D4230B-37FC-41E8-8E5E-819D05E05F0D}" type="presOf" srcId="{45025D38-EB1D-4366-8F5D-C1F0814EB93E}" destId="{A57A5ED9-4310-4114-AD03-E8638828BFBE}" srcOrd="0" destOrd="0" presId="urn:microsoft.com/office/officeart/2005/8/layout/cycle2"/>
    <dgm:cxn modelId="{9268FC2F-6A0C-411C-AED0-5B05C8D76423}" type="presOf" srcId="{ACA3440A-3E38-4F65-BF69-872623A752BD}" destId="{AEF7AD8C-62D9-4501-B72E-0426513AF8BE}" srcOrd="0" destOrd="0" presId="urn:microsoft.com/office/officeart/2005/8/layout/cycle2"/>
    <dgm:cxn modelId="{158EEEF5-26B5-4492-B4A5-70AE8207E3D9}" type="presOf" srcId="{0510597F-7EE6-4BAB-B890-77E1B932E934}" destId="{920D6D84-145C-4804-AD0F-C6529B3E901A}" srcOrd="1" destOrd="0" presId="urn:microsoft.com/office/officeart/2005/8/layout/cycle2"/>
    <dgm:cxn modelId="{C13DCEA1-0B70-4A86-92A1-6EBB64DC648A}" type="presOf" srcId="{896490A0-91FC-40A7-87AE-AAEB7DFF63B3}" destId="{C0B08834-50B0-41D6-A32A-3DAE025A9F87}" srcOrd="0" destOrd="0" presId="urn:microsoft.com/office/officeart/2005/8/layout/cycle2"/>
    <dgm:cxn modelId="{7964DBBB-CE27-48F7-A8C5-8E28B674D01A}" type="presOf" srcId="{896490A0-91FC-40A7-87AE-AAEB7DFF63B3}" destId="{782B7120-10ED-4D1A-B348-9D89BD7D580D}" srcOrd="1" destOrd="0" presId="urn:microsoft.com/office/officeart/2005/8/layout/cycle2"/>
    <dgm:cxn modelId="{50FF6727-157A-4444-BB63-10FB87838427}" type="presOf" srcId="{B9B3588C-4200-4405-9F29-8EEFECB9928C}" destId="{DFCB69F7-A8E2-4ECB-AEDE-6B973F0B8279}" srcOrd="0" destOrd="0" presId="urn:microsoft.com/office/officeart/2005/8/layout/cycle2"/>
    <dgm:cxn modelId="{C4323368-4A66-4ABC-BEE3-C12C3892DFDD}" type="presParOf" srcId="{1CA76E04-0B27-4B8C-AE37-3A1D41A0A9F6}" destId="{DFCB69F7-A8E2-4ECB-AEDE-6B973F0B8279}" srcOrd="0" destOrd="0" presId="urn:microsoft.com/office/officeart/2005/8/layout/cycle2"/>
    <dgm:cxn modelId="{C6023FAF-28CE-4F4A-95AE-4B2B9355AD7A}" type="presParOf" srcId="{1CA76E04-0B27-4B8C-AE37-3A1D41A0A9F6}" destId="{C0B08834-50B0-41D6-A32A-3DAE025A9F87}" srcOrd="1" destOrd="0" presId="urn:microsoft.com/office/officeart/2005/8/layout/cycle2"/>
    <dgm:cxn modelId="{540C25D0-AF87-4566-9943-3E72F58B2902}" type="presParOf" srcId="{C0B08834-50B0-41D6-A32A-3DAE025A9F87}" destId="{782B7120-10ED-4D1A-B348-9D89BD7D580D}" srcOrd="0" destOrd="0" presId="urn:microsoft.com/office/officeart/2005/8/layout/cycle2"/>
    <dgm:cxn modelId="{FA2F46E8-26EC-4706-A57C-028C542C7A75}" type="presParOf" srcId="{1CA76E04-0B27-4B8C-AE37-3A1D41A0A9F6}" destId="{AEF7AD8C-62D9-4501-B72E-0426513AF8BE}" srcOrd="2" destOrd="0" presId="urn:microsoft.com/office/officeart/2005/8/layout/cycle2"/>
    <dgm:cxn modelId="{F40526A0-C80A-48C2-B866-B92895170E0C}" type="presParOf" srcId="{1CA76E04-0B27-4B8C-AE37-3A1D41A0A9F6}" destId="{0A31EFAC-4F3A-4A71-B6D9-2EA74AA40D38}" srcOrd="3" destOrd="0" presId="urn:microsoft.com/office/officeart/2005/8/layout/cycle2"/>
    <dgm:cxn modelId="{F75345B8-E079-4826-935E-B009185BEDD8}" type="presParOf" srcId="{0A31EFAC-4F3A-4A71-B6D9-2EA74AA40D38}" destId="{920D6D84-145C-4804-AD0F-C6529B3E901A}" srcOrd="0" destOrd="0" presId="urn:microsoft.com/office/officeart/2005/8/layout/cycle2"/>
    <dgm:cxn modelId="{3C041DD0-123F-4CF1-98CF-369D1BBBE9F4}" type="presParOf" srcId="{1CA76E04-0B27-4B8C-AE37-3A1D41A0A9F6}" destId="{1ED7EF89-8817-4A50-A3FF-251B5A5DCE4A}" srcOrd="4" destOrd="0" presId="urn:microsoft.com/office/officeart/2005/8/layout/cycle2"/>
    <dgm:cxn modelId="{9EE9BEC6-8696-4CD2-A623-D711BBB86260}" type="presParOf" srcId="{1CA76E04-0B27-4B8C-AE37-3A1D41A0A9F6}" destId="{30482A71-63F7-4E86-8DCD-3A5AA21244BF}" srcOrd="5" destOrd="0" presId="urn:microsoft.com/office/officeart/2005/8/layout/cycle2"/>
    <dgm:cxn modelId="{F588EBDC-03A1-4BFB-AD3C-37B072270396}" type="presParOf" srcId="{30482A71-63F7-4E86-8DCD-3A5AA21244BF}" destId="{CA3D2052-06AB-4093-9195-9256F1BFA4EE}" srcOrd="0" destOrd="0" presId="urn:microsoft.com/office/officeart/2005/8/layout/cycle2"/>
    <dgm:cxn modelId="{24AB776B-C674-410A-B3F4-CAEFA8361344}" type="presParOf" srcId="{1CA76E04-0B27-4B8C-AE37-3A1D41A0A9F6}" destId="{A57A5ED9-4310-4114-AD03-E8638828BFBE}" srcOrd="6" destOrd="0" presId="urn:microsoft.com/office/officeart/2005/8/layout/cycle2"/>
    <dgm:cxn modelId="{1A4AEBA2-5BFF-49C5-985E-87AE13968594}" type="presParOf" srcId="{1CA76E04-0B27-4B8C-AE37-3A1D41A0A9F6}" destId="{0F8A307D-BC6D-439E-BD11-96F7522009C2}" srcOrd="7" destOrd="0" presId="urn:microsoft.com/office/officeart/2005/8/layout/cycle2"/>
    <dgm:cxn modelId="{F10481E8-80EF-4135-BE01-583C50915059}" type="presParOf" srcId="{0F8A307D-BC6D-439E-BD11-96F7522009C2}" destId="{2B2C8626-3286-48BA-BAD8-2210E0A70670}" srcOrd="0" destOrd="0" presId="urn:microsoft.com/office/officeart/2005/8/layout/cycle2"/>
    <dgm:cxn modelId="{37CDA347-5C9B-4642-8CF9-49649B352850}" type="presParOf" srcId="{1CA76E04-0B27-4B8C-AE37-3A1D41A0A9F6}" destId="{9F1E823D-3242-437B-AFCB-41DEA153BE97}" srcOrd="8" destOrd="0" presId="urn:microsoft.com/office/officeart/2005/8/layout/cycle2"/>
    <dgm:cxn modelId="{B38AD711-A3D6-4F59-A365-E0CDD0489FD0}" type="presParOf" srcId="{1CA76E04-0B27-4B8C-AE37-3A1D41A0A9F6}" destId="{3E2A82B7-989A-42EE-AE35-B10202CDC713}" srcOrd="9" destOrd="0" presId="urn:microsoft.com/office/officeart/2005/8/layout/cycle2"/>
    <dgm:cxn modelId="{FB716485-E1B6-4278-A284-83E1A718BD04}" type="presParOf" srcId="{3E2A82B7-989A-42EE-AE35-B10202CDC713}" destId="{18A12820-7D35-44C4-9DD7-7EDA0E9F7318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CB69F7-A8E2-4ECB-AEDE-6B973F0B8279}">
      <dsp:nvSpPr>
        <dsp:cNvPr id="0" name=""/>
        <dsp:cNvSpPr/>
      </dsp:nvSpPr>
      <dsp:spPr>
        <a:xfrm>
          <a:off x="3431678" y="143"/>
          <a:ext cx="1366242" cy="1366242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GOALS &amp; POLICIES</a:t>
          </a:r>
          <a:endParaRPr lang="en-US" sz="1400" b="1" kern="1200" dirty="0"/>
        </a:p>
      </dsp:txBody>
      <dsp:txXfrm>
        <a:off x="3631760" y="200225"/>
        <a:ext cx="966078" cy="966078"/>
      </dsp:txXfrm>
    </dsp:sp>
    <dsp:sp modelId="{C0B08834-50B0-41D6-A32A-3DAE025A9F87}">
      <dsp:nvSpPr>
        <dsp:cNvPr id="0" name=""/>
        <dsp:cNvSpPr/>
      </dsp:nvSpPr>
      <dsp:spPr>
        <a:xfrm rot="2160000">
          <a:off x="4754947" y="1050053"/>
          <a:ext cx="364047" cy="461106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4765376" y="1110177"/>
        <a:ext cx="254833" cy="276664"/>
      </dsp:txXfrm>
    </dsp:sp>
    <dsp:sp modelId="{AEF7AD8C-62D9-4501-B72E-0426513AF8BE}">
      <dsp:nvSpPr>
        <dsp:cNvPr id="0" name=""/>
        <dsp:cNvSpPr/>
      </dsp:nvSpPr>
      <dsp:spPr>
        <a:xfrm>
          <a:off x="5092691" y="1206939"/>
          <a:ext cx="1366242" cy="1366242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DATA</a:t>
          </a:r>
          <a:endParaRPr lang="en-US" sz="1400" b="1" kern="1200" dirty="0"/>
        </a:p>
      </dsp:txBody>
      <dsp:txXfrm>
        <a:off x="5292773" y="1407021"/>
        <a:ext cx="966078" cy="966078"/>
      </dsp:txXfrm>
    </dsp:sp>
    <dsp:sp modelId="{0A31EFAC-4F3A-4A71-B6D9-2EA74AA40D38}">
      <dsp:nvSpPr>
        <dsp:cNvPr id="0" name=""/>
        <dsp:cNvSpPr/>
      </dsp:nvSpPr>
      <dsp:spPr>
        <a:xfrm rot="6480000">
          <a:off x="5279747" y="2626027"/>
          <a:ext cx="364047" cy="461106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 rot="10800000">
        <a:off x="5351228" y="2666314"/>
        <a:ext cx="254833" cy="276664"/>
      </dsp:txXfrm>
    </dsp:sp>
    <dsp:sp modelId="{1ED7EF89-8817-4A50-A3FF-251B5A5DCE4A}">
      <dsp:nvSpPr>
        <dsp:cNvPr id="0" name=""/>
        <dsp:cNvSpPr/>
      </dsp:nvSpPr>
      <dsp:spPr>
        <a:xfrm>
          <a:off x="4458241" y="3159577"/>
          <a:ext cx="1366242" cy="1366242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ANALYSES</a:t>
          </a:r>
          <a:endParaRPr lang="en-US" sz="1400" b="1" kern="1200" dirty="0"/>
        </a:p>
      </dsp:txBody>
      <dsp:txXfrm>
        <a:off x="4658323" y="3359659"/>
        <a:ext cx="966078" cy="966078"/>
      </dsp:txXfrm>
    </dsp:sp>
    <dsp:sp modelId="{30482A71-63F7-4E86-8DCD-3A5AA21244BF}">
      <dsp:nvSpPr>
        <dsp:cNvPr id="0" name=""/>
        <dsp:cNvSpPr/>
      </dsp:nvSpPr>
      <dsp:spPr>
        <a:xfrm rot="10800000">
          <a:off x="3943079" y="3612145"/>
          <a:ext cx="364047" cy="461106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 rot="10800000">
        <a:off x="4052293" y="3704366"/>
        <a:ext cx="254833" cy="276664"/>
      </dsp:txXfrm>
    </dsp:sp>
    <dsp:sp modelId="{A57A5ED9-4310-4114-AD03-E8638828BFBE}">
      <dsp:nvSpPr>
        <dsp:cNvPr id="0" name=""/>
        <dsp:cNvSpPr/>
      </dsp:nvSpPr>
      <dsp:spPr>
        <a:xfrm>
          <a:off x="2405116" y="3159577"/>
          <a:ext cx="1366242" cy="1366242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STRATEGIES</a:t>
          </a:r>
          <a:endParaRPr lang="en-US" sz="1400" b="1" kern="1200" dirty="0"/>
        </a:p>
      </dsp:txBody>
      <dsp:txXfrm>
        <a:off x="2605198" y="3359659"/>
        <a:ext cx="966078" cy="966078"/>
      </dsp:txXfrm>
    </dsp:sp>
    <dsp:sp modelId="{0F8A307D-BC6D-439E-BD11-96F7522009C2}">
      <dsp:nvSpPr>
        <dsp:cNvPr id="0" name=""/>
        <dsp:cNvSpPr/>
      </dsp:nvSpPr>
      <dsp:spPr>
        <a:xfrm rot="15120000">
          <a:off x="2592172" y="2645625"/>
          <a:ext cx="364047" cy="461106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 rot="10800000">
        <a:off x="2663653" y="2789780"/>
        <a:ext cx="254833" cy="276664"/>
      </dsp:txXfrm>
    </dsp:sp>
    <dsp:sp modelId="{9F1E823D-3242-437B-AFCB-41DEA153BE97}">
      <dsp:nvSpPr>
        <dsp:cNvPr id="0" name=""/>
        <dsp:cNvSpPr/>
      </dsp:nvSpPr>
      <dsp:spPr>
        <a:xfrm>
          <a:off x="1770665" y="1206939"/>
          <a:ext cx="1366242" cy="1366242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ACTIONS</a:t>
          </a:r>
          <a:endParaRPr lang="en-US" sz="1400" b="1" kern="1200" dirty="0"/>
        </a:p>
      </dsp:txBody>
      <dsp:txXfrm>
        <a:off x="1970747" y="1407021"/>
        <a:ext cx="966078" cy="966078"/>
      </dsp:txXfrm>
    </dsp:sp>
    <dsp:sp modelId="{3E2A82B7-989A-42EE-AE35-B10202CDC713}">
      <dsp:nvSpPr>
        <dsp:cNvPr id="0" name=""/>
        <dsp:cNvSpPr/>
      </dsp:nvSpPr>
      <dsp:spPr>
        <a:xfrm rot="19440000">
          <a:off x="3093934" y="1062165"/>
          <a:ext cx="364047" cy="461106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3104363" y="1186483"/>
        <a:ext cx="254833" cy="2766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E19F5D-5637-498A-8C7C-91E874FF9873}" type="datetimeFigureOut">
              <a:rPr lang="en-US" smtClean="0"/>
              <a:t>1/31/2014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02700"/>
            <a:ext cx="3038475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902700"/>
            <a:ext cx="3038475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B8532D-26B1-40AE-A310-CF307D12C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7534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r">
              <a:defRPr sz="1200"/>
            </a:lvl1pPr>
          </a:lstStyle>
          <a:p>
            <a:fld id="{19164D3E-D13A-4A91-9364-1DE36271BF24}" type="datetimeFigureOut">
              <a:rPr lang="en-US" smtClean="0"/>
              <a:pPr/>
              <a:t>1/31/2014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2050" y="703263"/>
            <a:ext cx="4686300" cy="3514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616" tIns="46808" rIns="93616" bIns="4680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51985"/>
            <a:ext cx="5608320" cy="4217670"/>
          </a:xfrm>
          <a:prstGeom prst="rect">
            <a:avLst/>
          </a:prstGeom>
        </p:spPr>
        <p:txBody>
          <a:bodyPr vert="horz" lIns="93616" tIns="46808" rIns="93616" bIns="4680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02343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902343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r">
              <a:defRPr sz="1200"/>
            </a:lvl1pPr>
          </a:lstStyle>
          <a:p>
            <a:fld id="{7CB81FC1-5A23-4548-BB76-048CAD0F572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9650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9BEF9-330C-4EF2-90D4-B76428DA35DD}" type="datetime1">
              <a:rPr lang="en-US" smtClean="0"/>
              <a:pPr/>
              <a:t>1/31/2014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Duvall 2015 Comprehensive Plan Update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6404A-E722-4BDD-9655-1354240893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8F7D8-91CF-4533-955B-43730969737A}" type="datetime1">
              <a:rPr lang="en-US" smtClean="0"/>
              <a:pPr/>
              <a:t>1/31/2014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Duvall 2015 Comprehensive Plan Update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6404A-E722-4BDD-9655-1354240893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88F01-7D19-4684-8BC8-73A5FEE67216}" type="datetime1">
              <a:rPr lang="en-US" smtClean="0"/>
              <a:pPr/>
              <a:t>1/31/2014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Duvall 2015 Comprehensive Plan Update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6404A-E722-4BDD-9655-1354240893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F757C-F12E-44E0-8CB2-20E3E203802B}" type="datetime1">
              <a:rPr lang="en-US" smtClean="0"/>
              <a:pPr/>
              <a:t>1/31/2014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Duvall 2015 Comprehensive Plan Update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6404A-E722-4BDD-9655-1354240893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E834B-81DD-4FAA-9E5D-AA095CAC77AA}" type="datetime1">
              <a:rPr lang="en-US" smtClean="0"/>
              <a:pPr/>
              <a:t>1/31/2014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Duvall 2015 Comprehensive Plan Update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6404A-E722-4BDD-9655-1354240893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34041-BC5A-4D31-869B-6EDB14F20388}" type="datetime1">
              <a:rPr lang="en-US" smtClean="0"/>
              <a:pPr/>
              <a:t>1/31/2014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Duvall 2015 Comprehensive Plan Update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6404A-E722-4BDD-9655-1354240893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89618-47EA-4499-BCFF-6C159ADEEB5A}" type="datetime1">
              <a:rPr lang="en-US" smtClean="0"/>
              <a:pPr/>
              <a:t>1/31/2014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Duvall 2015 Comprehensive Plan Update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6404A-E722-4BDD-9655-1354240893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B687F-10C5-4104-A6E8-B8753A42DD57}" type="datetime1">
              <a:rPr lang="en-US" smtClean="0"/>
              <a:pPr/>
              <a:t>1/31/2014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Duvall 2015 Comprehensive Plan Update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6404A-E722-4BDD-9655-1354240893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0268F-96D9-4975-8A9D-1A0FB69A79D3}" type="datetime1">
              <a:rPr lang="en-US" smtClean="0"/>
              <a:pPr/>
              <a:t>1/31/2014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Duvall 2015 Comprehensive Plan Update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6404A-E722-4BDD-9655-1354240893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59898-2B47-4CA0-9D14-BE2919815607}" type="datetime1">
              <a:rPr lang="en-US" smtClean="0"/>
              <a:pPr/>
              <a:t>1/31/2014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Duvall 2015 Comprehensive Plan Update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6404A-E722-4BDD-9655-1354240893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84E30-069B-4F6F-B047-D48016F41E24}" type="datetime1">
              <a:rPr lang="en-US" smtClean="0"/>
              <a:pPr/>
              <a:t>1/31/2014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Duvall 2015 Comprehensive Plan Update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6404A-E722-4BDD-9655-1354240893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7C1500-BD63-4DB0-B2B8-B3C17F2CCA4C}" type="datetime1">
              <a:rPr lang="en-US" smtClean="0"/>
              <a:pPr/>
              <a:t>1/31/2014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Duvall 2015 Comprehensive Plan Update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76404A-E722-4BDD-9655-13542408939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2376" y="457200"/>
            <a:ext cx="7772400" cy="19812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DUVALL 2015 COMPREHENSIVE PLAN </a:t>
            </a:r>
            <a:r>
              <a:rPr lang="en-US" b="1" dirty="0" smtClean="0">
                <a:solidFill>
                  <a:schemeClr val="accent1"/>
                </a:solidFill>
              </a:rPr>
              <a:t>UPDATE and SURVEY RESULTS 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057400"/>
            <a:ext cx="6400800" cy="3581400"/>
          </a:xfrm>
        </p:spPr>
        <p:txBody>
          <a:bodyPr>
            <a:normAutofit/>
          </a:bodyPr>
          <a:lstStyle/>
          <a:p>
            <a:endParaRPr lang="en-US" sz="2800" b="1" dirty="0"/>
          </a:p>
          <a:p>
            <a:r>
              <a:rPr lang="en-US" sz="2400" b="1" dirty="0" smtClean="0"/>
              <a:t>9:00 – 10:30 AM</a:t>
            </a:r>
          </a:p>
          <a:p>
            <a:endParaRPr lang="en-US" sz="2400" b="1" dirty="0" smtClean="0"/>
          </a:p>
          <a:p>
            <a:r>
              <a:rPr lang="en-US" sz="2400" b="1" dirty="0" smtClean="0"/>
              <a:t>Survey Results 30 minutes (Lara)</a:t>
            </a:r>
          </a:p>
          <a:p>
            <a:endParaRPr lang="en-US" sz="2400" b="1" dirty="0" smtClean="0"/>
          </a:p>
          <a:p>
            <a:r>
              <a:rPr lang="en-US" sz="2400" b="1" dirty="0" smtClean="0"/>
              <a:t>Comprehensive Plan, Density and Capacity, and Capital Facilities 60 minutes (Roger)</a:t>
            </a:r>
          </a:p>
          <a:p>
            <a:endParaRPr lang="en-US" sz="2400" b="1" dirty="0" smtClean="0"/>
          </a:p>
          <a:p>
            <a:endParaRPr lang="en-US" sz="2800" b="1" dirty="0" smtClean="0"/>
          </a:p>
          <a:p>
            <a:endParaRPr lang="en-US" sz="2800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Duvall 2015 Comprehensive Plan Update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HOW ARE WE DOING?</a:t>
            </a:r>
            <a:endParaRPr lang="en-US" b="1" dirty="0">
              <a:solidFill>
                <a:schemeClr val="accent1"/>
              </a:solidFill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2362200"/>
            <a:ext cx="3886200" cy="914400"/>
          </a:xfrm>
          <a:prstGeom prst="rect">
            <a:avLst/>
          </a:prstGeo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Duvall 2015 Comprehensive Plan Update</a:t>
            </a:r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5800" y="4572000"/>
            <a:ext cx="3124200" cy="6286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105400" y="1416050"/>
            <a:ext cx="3286125" cy="4819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0885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HOW ARE WE DOING?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Duvall 2015 Comprehensive Plan Update</a:t>
            </a:r>
            <a:endParaRPr lang="en-US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1692" y="6338887"/>
            <a:ext cx="2447925" cy="4000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1692" y="1524000"/>
            <a:ext cx="3228975" cy="45720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876800" y="1417638"/>
            <a:ext cx="3733800" cy="5048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9330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HOW ARE WE DOING?</a:t>
            </a:r>
            <a:endParaRPr lang="en-US" b="1" dirty="0">
              <a:solidFill>
                <a:schemeClr val="accent1"/>
              </a:solidFill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38200" y="2034381"/>
            <a:ext cx="3505200" cy="3705225"/>
          </a:xfrm>
          <a:prstGeom prst="rect">
            <a:avLst/>
          </a:prstGeo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Duvall 2015 Comprehensive Plan Update</a:t>
            </a:r>
            <a:endParaRPr lang="en-US"/>
          </a:p>
        </p:txBody>
      </p:sp>
      <p:pic>
        <p:nvPicPr>
          <p:cNvPr id="6" name="Content Placeholder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1692" y="6338887"/>
            <a:ext cx="2447925" cy="400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1933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RESULTS &amp; RECOMMENDATIONS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en-US" u="sng" dirty="0" smtClean="0">
                <a:solidFill>
                  <a:schemeClr val="accent1"/>
                </a:solidFill>
              </a:rPr>
              <a:t>Doing well on:</a:t>
            </a:r>
          </a:p>
          <a:p>
            <a:r>
              <a:rPr lang="en-US" dirty="0" smtClean="0"/>
              <a:t>Public Safety</a:t>
            </a:r>
          </a:p>
          <a:p>
            <a:r>
              <a:rPr lang="en-US" dirty="0" smtClean="0"/>
              <a:t>Fire Protection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u="sng" dirty="0" smtClean="0">
                <a:solidFill>
                  <a:schemeClr val="accent1"/>
                </a:solidFill>
              </a:rPr>
              <a:t>We should work on:</a:t>
            </a:r>
          </a:p>
          <a:p>
            <a:r>
              <a:rPr lang="en-US" dirty="0" smtClean="0"/>
              <a:t>Telecommunications</a:t>
            </a:r>
          </a:p>
          <a:p>
            <a:r>
              <a:rPr lang="en-US" dirty="0" smtClean="0"/>
              <a:t>Traffic	</a:t>
            </a:r>
          </a:p>
          <a:p>
            <a:r>
              <a:rPr lang="en-US" dirty="0" smtClean="0"/>
              <a:t>Recreation</a:t>
            </a:r>
          </a:p>
          <a:p>
            <a:r>
              <a:rPr lang="en-US" dirty="0" smtClean="0"/>
              <a:t>Land Use/Zoning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Duvall 2015 Comprehensive Plan Update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351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smtClean="0">
                <a:solidFill>
                  <a:schemeClr val="accent1"/>
                </a:solidFill>
              </a:rPr>
              <a:t>BETTER WAYS TO </a:t>
            </a:r>
            <a:r>
              <a:rPr lang="en-US" b="1" dirty="0" smtClean="0">
                <a:solidFill>
                  <a:schemeClr val="accent1"/>
                </a:solidFill>
              </a:rPr>
              <a:t>COMMUNICATE</a:t>
            </a:r>
            <a:endParaRPr lang="en-US" b="1" dirty="0">
              <a:solidFill>
                <a:schemeClr val="accent1"/>
              </a:solidFill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3472" y="1600200"/>
            <a:ext cx="5837055" cy="4525963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Duvall 2015 Comprehensive Plan Update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13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STATUTORY CONTEXT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/>
              <a:t>Growth Management Act – 25 years in force</a:t>
            </a:r>
          </a:p>
          <a:p>
            <a:r>
              <a:rPr lang="en-US" sz="2800" b="1" dirty="0" smtClean="0"/>
              <a:t>Frequent legislative amendments, Growth Board interpretations, and court decisions</a:t>
            </a:r>
          </a:p>
          <a:p>
            <a:r>
              <a:rPr lang="en-US" sz="2800" b="1" dirty="0" smtClean="0"/>
              <a:t>Updates drive conformance with the current GMA as amended</a:t>
            </a:r>
          </a:p>
          <a:p>
            <a:r>
              <a:rPr lang="en-US" sz="2800" b="1" dirty="0" smtClean="0"/>
              <a:t>Includes comprehensive plans, critical area regulations, preservation of resource lands, and development regulations (zoning)</a:t>
            </a:r>
            <a:endParaRPr lang="en-US" sz="2800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Duvall 2015 Comprehensive Plan Update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STATUTORY CONTEXT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Duvall 2015 Comprehensive Plan Update</a:t>
            </a:r>
            <a:endParaRPr lang="en-US"/>
          </a:p>
        </p:txBody>
      </p:sp>
      <p:pic>
        <p:nvPicPr>
          <p:cNvPr id="5" name="Content Placeholder 4" descr="04021048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2817" r="2817" b="11859"/>
          <a:stretch>
            <a:fillRect/>
          </a:stretch>
        </p:blipFill>
        <p:spPr bwMode="auto">
          <a:xfrm>
            <a:off x="1136598" y="1406349"/>
            <a:ext cx="6864402" cy="4918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REGIONAL CONTEXT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/>
              <a:t>Countywide Planning Policies</a:t>
            </a:r>
          </a:p>
          <a:p>
            <a:r>
              <a:rPr lang="en-US" sz="2800" b="1" dirty="0" smtClean="0"/>
              <a:t>Vision 2040 (Puget Sound Region Council)</a:t>
            </a:r>
          </a:p>
          <a:p>
            <a:r>
              <a:rPr lang="en-US" sz="2800" b="1" dirty="0" smtClean="0"/>
              <a:t>Transportation 2050 (Also PSRC)</a:t>
            </a:r>
          </a:p>
          <a:p>
            <a:r>
              <a:rPr lang="en-US" sz="2800" b="1" dirty="0" err="1" smtClean="0"/>
              <a:t>Interlocal</a:t>
            </a:r>
            <a:r>
              <a:rPr lang="en-US" sz="2800" b="1" dirty="0" smtClean="0"/>
              <a:t> Agreements with King County (Urban Growth Areas and Future Annexations)</a:t>
            </a:r>
          </a:p>
          <a:p>
            <a:r>
              <a:rPr lang="en-US" sz="2800" b="1" dirty="0" smtClean="0"/>
              <a:t>State Agency Plans and Programs</a:t>
            </a:r>
            <a:endParaRPr lang="en-US" sz="2800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Duvall 2015 Comprehensive Plan Update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RELATED PLANS AND PROGRAMS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/>
              <a:t>Shoreline Master Program</a:t>
            </a:r>
          </a:p>
          <a:p>
            <a:r>
              <a:rPr lang="en-US" sz="2800" b="1" dirty="0" smtClean="0"/>
              <a:t>Comprehensive Flood Hazard Management Plan</a:t>
            </a:r>
          </a:p>
          <a:p>
            <a:r>
              <a:rPr lang="en-US" sz="2800" b="1" dirty="0" smtClean="0"/>
              <a:t>Water, Sewer, Storm Functional Plans</a:t>
            </a:r>
          </a:p>
          <a:p>
            <a:r>
              <a:rPr lang="en-US" sz="2800" b="1" dirty="0" smtClean="0"/>
              <a:t>Transportation Plan</a:t>
            </a:r>
          </a:p>
          <a:p>
            <a:r>
              <a:rPr lang="en-US" sz="2800" b="1" dirty="0" smtClean="0"/>
              <a:t>Park, Open Space, and Recreation Plan</a:t>
            </a:r>
          </a:p>
          <a:p>
            <a:r>
              <a:rPr lang="en-US" sz="2800" b="1" dirty="0" smtClean="0"/>
              <a:t>Economic Development Plan</a:t>
            </a:r>
          </a:p>
          <a:p>
            <a:r>
              <a:rPr lang="en-US" sz="2800" b="1" dirty="0" smtClean="0"/>
              <a:t>Neighborhood and Old Town Plans</a:t>
            </a:r>
            <a:endParaRPr lang="en-US" sz="2800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Duvall 2015 Comprehensive Plan Update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DUVALL 2015 UPDATE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/>
              <a:t>Citizen Participation</a:t>
            </a:r>
          </a:p>
          <a:p>
            <a:r>
              <a:rPr lang="en-US" sz="2800" b="1" dirty="0" smtClean="0"/>
              <a:t>Create a Vision of Duvall for 2035</a:t>
            </a:r>
          </a:p>
          <a:p>
            <a:r>
              <a:rPr lang="en-US" sz="2800" b="1" dirty="0" smtClean="0"/>
              <a:t>Consider the growth capacity for land use and public facilities and services</a:t>
            </a:r>
          </a:p>
          <a:p>
            <a:r>
              <a:rPr lang="en-US" sz="2800" b="1" dirty="0" smtClean="0"/>
              <a:t>Integrate the SMP and Watershed Plan </a:t>
            </a:r>
          </a:p>
          <a:p>
            <a:r>
              <a:rPr lang="en-US" sz="2800" b="1" dirty="0" smtClean="0"/>
              <a:t>Revisit the goals and policies for all elements</a:t>
            </a:r>
          </a:p>
          <a:p>
            <a:r>
              <a:rPr lang="en-US" sz="2800" b="1" dirty="0" smtClean="0"/>
              <a:t>Make the Plan more “intelligent” and readable</a:t>
            </a:r>
            <a:endParaRPr lang="en-US" sz="2800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Duvall 2015 Comprehensive Plan Update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SURVEY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survey is open until 2/28</a:t>
            </a:r>
          </a:p>
          <a:p>
            <a:r>
              <a:rPr lang="en-US" dirty="0" smtClean="0"/>
              <a:t>As of today we have over 400 responses</a:t>
            </a:r>
          </a:p>
          <a:p>
            <a:r>
              <a:rPr lang="en-US" dirty="0" smtClean="0"/>
              <a:t>At the last CC WS we looked at a few of the preliminary results</a:t>
            </a:r>
          </a:p>
          <a:p>
            <a:r>
              <a:rPr lang="en-US" dirty="0" smtClean="0"/>
              <a:t>Today we will look at some of the other questions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Duvall 2015 Comprehensive Plan Update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36193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SCHEDULE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/>
              <a:t>2013 – Scope of Work, Participation Plan, Advisory Committee, GMA Review, Vision</a:t>
            </a:r>
          </a:p>
          <a:p>
            <a:r>
              <a:rPr lang="en-US" sz="2800" b="1" dirty="0" smtClean="0"/>
              <a:t>2014 – Docketing, Element Reviews including background analysis, goals and policies, Initiate EIS</a:t>
            </a:r>
          </a:p>
          <a:p>
            <a:r>
              <a:rPr lang="en-US" sz="2800" b="1" dirty="0" smtClean="0"/>
              <a:t>2015 – Update Drafting, Public Reviews, EIS Evaluation, Integration, State GMA Review, Adoption</a:t>
            </a:r>
            <a:endParaRPr lang="en-US" sz="2800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Duvall 2015 Comprehensive Plan Update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cap="small" dirty="0" smtClean="0">
                <a:solidFill>
                  <a:schemeClr val="accent1"/>
                </a:solidFill>
              </a:rPr>
              <a:t>Relative Population Growth</a:t>
            </a:r>
            <a:endParaRPr lang="en-US" b="1" cap="small" dirty="0">
              <a:solidFill>
                <a:schemeClr val="accent1"/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248758227"/>
              </p:ext>
            </p:extLst>
          </p:nvPr>
        </p:nvGraphicFramePr>
        <p:xfrm>
          <a:off x="533400" y="1676400"/>
          <a:ext cx="3932238" cy="43894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67400" y="1600200"/>
            <a:ext cx="2819400" cy="4525963"/>
          </a:xfrm>
        </p:spPr>
        <p:txBody>
          <a:bodyPr/>
          <a:lstStyle/>
          <a:p>
            <a:r>
              <a:rPr lang="en-US" dirty="0"/>
              <a:t>City has grown </a:t>
            </a:r>
            <a:r>
              <a:rPr lang="en-US" dirty="0" smtClean="0"/>
              <a:t>at about 3.1</a:t>
            </a:r>
            <a:r>
              <a:rPr lang="en-US" dirty="0"/>
              <a:t>% per </a:t>
            </a:r>
            <a:r>
              <a:rPr lang="en-US" dirty="0" smtClean="0"/>
              <a:t>year</a:t>
            </a:r>
          </a:p>
          <a:p>
            <a:r>
              <a:rPr lang="en-US" dirty="0" smtClean="0"/>
              <a:t>Urban cities grow at a faster pace then counties</a:t>
            </a:r>
          </a:p>
          <a:p>
            <a:r>
              <a:rPr lang="en-US" dirty="0" smtClean="0"/>
              <a:t>GMA at work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44483-CA96-47E0-A075-4795A3DC988A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20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Population Growth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Duvall 2015 Comprehensive Plan Update</a:t>
            </a:r>
            <a:endParaRPr lang="en-US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219200" y="1600201"/>
            <a:ext cx="6934200" cy="4708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9461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cap="small" dirty="0" smtClean="0">
                <a:solidFill>
                  <a:schemeClr val="accent1"/>
                </a:solidFill>
              </a:rPr>
              <a:t>City Population and Growth</a:t>
            </a:r>
            <a:endParaRPr lang="en-US" b="1" cap="small" dirty="0">
              <a:solidFill>
                <a:schemeClr val="accent1"/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half" idx="1"/>
          </p:nvPr>
        </p:nvGraphicFramePr>
        <p:xfrm>
          <a:off x="533400" y="1600200"/>
          <a:ext cx="3932238" cy="43894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City has small population base of 7,000, with 14</a:t>
            </a:r>
            <a:r>
              <a:rPr lang="en-US" baseline="30000" dirty="0"/>
              <a:t>th</a:t>
            </a:r>
            <a:r>
              <a:rPr lang="en-US" dirty="0"/>
              <a:t> smallest population of 39 cities in King County in 2013.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44483-CA96-47E0-A075-4795A3DC988A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30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FUTURE GROWTH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Growth is projected by PSRC at 1.3% per year from 2010 to 2035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Duvall 2015 Comprehensive Plan Update</a:t>
            </a:r>
            <a:endParaRPr lang="en-US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half" idx="1"/>
          </p:nvPr>
        </p:nvGraphicFramePr>
        <p:xfrm>
          <a:off x="4572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LAND CAPACITY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Based on current zoning</a:t>
            </a:r>
          </a:p>
          <a:p>
            <a:r>
              <a:rPr lang="en-US" dirty="0" smtClean="0"/>
              <a:t>Historic development patterns</a:t>
            </a:r>
          </a:p>
          <a:p>
            <a:r>
              <a:rPr lang="en-US" dirty="0" smtClean="0"/>
              <a:t>Regional market activity</a:t>
            </a:r>
          </a:p>
          <a:p>
            <a:r>
              <a:rPr lang="en-US" dirty="0" smtClean="0"/>
              <a:t>Critical areas</a:t>
            </a:r>
          </a:p>
          <a:p>
            <a:r>
              <a:rPr lang="en-US" dirty="0" smtClean="0"/>
              <a:t>Other constraints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solidFill>
            <a:schemeClr val="accent5">
              <a:lumMod val="40000"/>
              <a:lumOff val="6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February, 2013 King County Data: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>
                <a:solidFill>
                  <a:srgbClr val="FF0000"/>
                </a:solidFill>
              </a:rPr>
              <a:t>2031 Housing Target = 1,140 Units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>
                <a:solidFill>
                  <a:srgbClr val="FF0000"/>
                </a:solidFill>
              </a:rPr>
              <a:t>Estimated Capacity= 2,650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>
                <a:solidFill>
                  <a:srgbClr val="FF0000"/>
                </a:solidFill>
              </a:rPr>
              <a:t>2031 Employment Target=840 Jobs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>
                <a:solidFill>
                  <a:srgbClr val="FF0000"/>
                </a:solidFill>
              </a:rPr>
              <a:t>Estimated Capacity=1,600 Jobs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Duvall 2015 Comprehensive Plan Update</a:t>
            </a:r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LAND CAPACITY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In 2006, and reaffirmed in 2009 Duvall’s Land Capacity was estimated to be approximately 12,000 at full build out.</a:t>
            </a:r>
          </a:p>
          <a:p>
            <a:r>
              <a:rPr lang="en-US" dirty="0" smtClean="0"/>
              <a:t>This number is derived by zoning and a spatial analysis (with assumptions)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Assumptions </a:t>
            </a:r>
          </a:p>
          <a:p>
            <a:r>
              <a:rPr lang="en-US" dirty="0" smtClean="0"/>
              <a:t>Infill development</a:t>
            </a:r>
          </a:p>
          <a:p>
            <a:r>
              <a:rPr lang="en-US" dirty="0" smtClean="0"/>
              <a:t>Re-development</a:t>
            </a:r>
          </a:p>
          <a:p>
            <a:r>
              <a:rPr lang="en-US" dirty="0" smtClean="0"/>
              <a:t>Gross density</a:t>
            </a:r>
          </a:p>
          <a:p>
            <a:r>
              <a:rPr lang="en-US" dirty="0" smtClean="0"/>
              <a:t>Assume a % that is not going to develop</a:t>
            </a:r>
          </a:p>
          <a:p>
            <a:r>
              <a:rPr lang="en-US" dirty="0" smtClean="0"/>
              <a:t>Assume a % that is not usable</a:t>
            </a:r>
          </a:p>
          <a:p>
            <a:r>
              <a:rPr lang="en-US" dirty="0" smtClean="0"/>
              <a:t>Minimum density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Duvall 2015 Comprehensive Plan Update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01557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LAND CAPACITY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The population  </a:t>
            </a:r>
            <a:r>
              <a:rPr lang="en-US" dirty="0"/>
              <a:t>number was then used to determine future CF needs</a:t>
            </a:r>
          </a:p>
          <a:p>
            <a:r>
              <a:rPr lang="en-US" dirty="0"/>
              <a:t>Roads, storm, sewer, water, parks, </a:t>
            </a:r>
            <a:r>
              <a:rPr lang="en-US" dirty="0" smtClean="0"/>
              <a:t>etc.</a:t>
            </a:r>
          </a:p>
          <a:p>
            <a:r>
              <a:rPr lang="en-US" dirty="0" smtClean="0"/>
              <a:t>Fees are then calculated based on the population and CFP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During the CP update if we decide to lower our future build out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CF will need to be re-evaluated and impact fees re-assessed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Duvall 2015 Comprehensive Plan Update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38607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CONTENT</a:t>
            </a:r>
            <a:endParaRPr lang="en-US" b="1" dirty="0">
              <a:solidFill>
                <a:schemeClr val="accent1"/>
              </a:solidFill>
            </a:endParaRP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Duvall 2015 Comprehensive Plan Update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ELEMENTS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Duvall 2015 Comprehensive Plan Update</a:t>
            </a:r>
            <a:endParaRPr lang="en-US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VISION STATEMENT</a:t>
            </a:r>
            <a:endParaRPr lang="en-US" b="1" dirty="0">
              <a:solidFill>
                <a:schemeClr val="accent1"/>
              </a:solidFill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3890" y="1143000"/>
            <a:ext cx="3936220" cy="4983163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Duvall 2015 Comprehensive Plan Update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780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CAPITAL FACILITIES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Duvall 2015 Comprehensive Plan Update</a:t>
            </a:r>
            <a:endParaRPr lang="en-US"/>
          </a:p>
        </p:txBody>
      </p:sp>
      <p:sp>
        <p:nvSpPr>
          <p:cNvPr id="17" name="Content Placeholder 16"/>
          <p:cNvSpPr>
            <a:spLocks noGrp="1"/>
          </p:cNvSpPr>
          <p:nvPr>
            <p:ph idx="1"/>
          </p:nvPr>
        </p:nvSpPr>
        <p:spPr>
          <a:xfrm>
            <a:off x="1676400" y="1676400"/>
            <a:ext cx="5791200" cy="4525963"/>
          </a:xfrm>
          <a:solidFill>
            <a:srgbClr val="FFFF00"/>
          </a:solidFill>
        </p:spPr>
        <p:txBody>
          <a:bodyPr>
            <a:normAutofit/>
          </a:bodyPr>
          <a:lstStyle/>
          <a:p>
            <a:pPr algn="ctr">
              <a:buNone/>
            </a:pPr>
            <a:endParaRPr lang="en-US" sz="2800" b="1" dirty="0" smtClean="0">
              <a:solidFill>
                <a:schemeClr val="accent4"/>
              </a:solidFill>
            </a:endParaRPr>
          </a:p>
          <a:p>
            <a:pPr algn="ctr">
              <a:buNone/>
            </a:pPr>
            <a:r>
              <a:rPr lang="en-US" sz="2800" b="1" dirty="0" smtClean="0">
                <a:solidFill>
                  <a:schemeClr val="accent4"/>
                </a:solidFill>
              </a:rPr>
              <a:t>WATER</a:t>
            </a:r>
          </a:p>
          <a:p>
            <a:pPr algn="ctr">
              <a:buNone/>
            </a:pPr>
            <a:r>
              <a:rPr lang="en-US" sz="2800" b="1" dirty="0" smtClean="0">
                <a:solidFill>
                  <a:schemeClr val="accent4"/>
                </a:solidFill>
              </a:rPr>
              <a:t>SEWER</a:t>
            </a:r>
          </a:p>
          <a:p>
            <a:pPr algn="ctr">
              <a:buNone/>
            </a:pPr>
            <a:r>
              <a:rPr lang="en-US" sz="2800" b="1" dirty="0" smtClean="0">
                <a:solidFill>
                  <a:schemeClr val="accent4"/>
                </a:solidFill>
              </a:rPr>
              <a:t>STORMWATER</a:t>
            </a:r>
          </a:p>
          <a:p>
            <a:pPr algn="ctr">
              <a:buNone/>
            </a:pPr>
            <a:r>
              <a:rPr lang="en-US" sz="2800" b="1" dirty="0" smtClean="0">
                <a:solidFill>
                  <a:schemeClr val="accent4"/>
                </a:solidFill>
              </a:rPr>
              <a:t>TRANSPORTATION</a:t>
            </a:r>
          </a:p>
          <a:p>
            <a:pPr algn="ctr">
              <a:buNone/>
            </a:pPr>
            <a:r>
              <a:rPr lang="en-US" sz="2800" b="1" dirty="0" smtClean="0">
                <a:solidFill>
                  <a:srgbClr val="00B050"/>
                </a:solidFill>
              </a:rPr>
              <a:t>GENERAL GOVERNMENT </a:t>
            </a:r>
          </a:p>
          <a:p>
            <a:pPr algn="ctr">
              <a:buNone/>
            </a:pPr>
            <a:r>
              <a:rPr lang="en-US" sz="2800" b="1" dirty="0" smtClean="0">
                <a:solidFill>
                  <a:schemeClr val="accent4"/>
                </a:solidFill>
              </a:rPr>
              <a:t>SCHOOLS</a:t>
            </a:r>
          </a:p>
          <a:p>
            <a:pPr algn="ctr">
              <a:buNone/>
            </a:pPr>
            <a:r>
              <a:rPr lang="en-US" sz="2800" b="1" dirty="0" smtClean="0">
                <a:solidFill>
                  <a:schemeClr val="accent4"/>
                </a:solidFill>
              </a:rPr>
              <a:t>PARKS</a:t>
            </a:r>
            <a:endParaRPr lang="en-US" sz="2800" b="1" dirty="0">
              <a:solidFill>
                <a:schemeClr val="accent4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5"/>
                </a:solidFill>
              </a:rPr>
              <a:t>FACILITY ANALYSIS</a:t>
            </a:r>
            <a:endParaRPr lang="en-US" b="1" dirty="0">
              <a:solidFill>
                <a:schemeClr val="accent5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/>
              <a:t>Inventory – Characteristics, Location, etc.</a:t>
            </a:r>
          </a:p>
          <a:p>
            <a:r>
              <a:rPr lang="en-US" sz="2800" b="1" dirty="0" smtClean="0"/>
              <a:t>Existing Conditions and Needs</a:t>
            </a:r>
          </a:p>
          <a:p>
            <a:r>
              <a:rPr lang="en-US" sz="2800" b="1" dirty="0" smtClean="0"/>
              <a:t>Future Demands</a:t>
            </a:r>
          </a:p>
          <a:p>
            <a:r>
              <a:rPr lang="en-US" sz="2800" b="1" dirty="0" smtClean="0"/>
              <a:t>Improvement Plans</a:t>
            </a:r>
          </a:p>
          <a:p>
            <a:r>
              <a:rPr lang="en-US" sz="2800" b="1" dirty="0" smtClean="0"/>
              <a:t>Costs</a:t>
            </a:r>
          </a:p>
          <a:p>
            <a:r>
              <a:rPr lang="en-US" sz="2800" b="1" dirty="0" smtClean="0"/>
              <a:t>Financing Strategies</a:t>
            </a:r>
          </a:p>
          <a:p>
            <a:r>
              <a:rPr lang="en-US" sz="2800" b="1" dirty="0" smtClean="0"/>
              <a:t>Priorities</a:t>
            </a:r>
          </a:p>
          <a:p>
            <a:endParaRPr lang="en-US" sz="2800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Duvall 2015 Comprehensive Plan Update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5"/>
                </a:solidFill>
              </a:rPr>
              <a:t>GENERAL GOVERNMENT</a:t>
            </a:r>
            <a:endParaRPr lang="en-US" b="1" dirty="0">
              <a:solidFill>
                <a:schemeClr val="accent5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b="1" dirty="0" smtClean="0"/>
              <a:t>City Hall</a:t>
            </a:r>
          </a:p>
          <a:p>
            <a:r>
              <a:rPr lang="en-US" sz="2800" b="1" dirty="0" smtClean="0"/>
              <a:t>Public Works – shops, storage, and yard</a:t>
            </a:r>
          </a:p>
          <a:p>
            <a:r>
              <a:rPr lang="en-US" sz="2800" b="1" dirty="0" smtClean="0"/>
              <a:t>Tech Center</a:t>
            </a:r>
          </a:p>
          <a:p>
            <a:r>
              <a:rPr lang="en-US" sz="2800" b="1" dirty="0" smtClean="0"/>
              <a:t>Permit Center</a:t>
            </a:r>
          </a:p>
          <a:p>
            <a:r>
              <a:rPr lang="en-US" sz="2800" b="1" dirty="0" smtClean="0"/>
              <a:t>Police Station</a:t>
            </a:r>
          </a:p>
          <a:p>
            <a:r>
              <a:rPr lang="en-US" sz="2800" b="1" dirty="0" smtClean="0"/>
              <a:t>Old Library</a:t>
            </a:r>
          </a:p>
          <a:p>
            <a:r>
              <a:rPr lang="en-US" sz="2800" b="1" dirty="0" smtClean="0"/>
              <a:t>Youth Center</a:t>
            </a:r>
          </a:p>
          <a:p>
            <a:r>
              <a:rPr lang="en-US" sz="2800" b="1" dirty="0" smtClean="0"/>
              <a:t>Community Center</a:t>
            </a:r>
          </a:p>
          <a:p>
            <a:r>
              <a:rPr lang="en-US" sz="2800" b="1" dirty="0" smtClean="0"/>
              <a:t>Parks</a:t>
            </a:r>
          </a:p>
          <a:p>
            <a:endParaRPr lang="en-US" sz="2800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Duvall 2015 Comprehensive Plan Update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5"/>
                </a:solidFill>
              </a:rPr>
              <a:t>STRATEGIES</a:t>
            </a:r>
            <a:endParaRPr lang="en-US" b="1" dirty="0">
              <a:solidFill>
                <a:schemeClr val="accent5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b="1" dirty="0" smtClean="0"/>
              <a:t>“Cure” current shortfalls?</a:t>
            </a:r>
          </a:p>
          <a:p>
            <a:r>
              <a:rPr lang="en-US" sz="2800" b="1" dirty="0" smtClean="0"/>
              <a:t>Plan/Build for the long term?</a:t>
            </a:r>
          </a:p>
          <a:p>
            <a:r>
              <a:rPr lang="en-US" sz="2800" b="1" dirty="0" smtClean="0"/>
              <a:t>Phasing?</a:t>
            </a:r>
          </a:p>
          <a:p>
            <a:r>
              <a:rPr lang="en-US" sz="2800" b="1" dirty="0" smtClean="0"/>
              <a:t>Best locations?</a:t>
            </a:r>
          </a:p>
          <a:p>
            <a:r>
              <a:rPr lang="en-US" sz="2800" b="1" dirty="0" smtClean="0"/>
              <a:t>Community demands and perceptions?</a:t>
            </a:r>
          </a:p>
          <a:p>
            <a:r>
              <a:rPr lang="en-US" sz="2800" b="1" dirty="0" smtClean="0"/>
              <a:t>Financing? </a:t>
            </a:r>
          </a:p>
          <a:p>
            <a:pPr lvl="1">
              <a:buFont typeface="Courier New" pitchFamily="49" charset="0"/>
              <a:buChar char="o"/>
            </a:pPr>
            <a:r>
              <a:rPr lang="en-US" sz="2000" i="1" dirty="0" smtClean="0"/>
              <a:t>Grants</a:t>
            </a:r>
          </a:p>
          <a:p>
            <a:pPr lvl="1">
              <a:buFont typeface="Courier New" pitchFamily="49" charset="0"/>
              <a:buChar char="o"/>
            </a:pPr>
            <a:r>
              <a:rPr lang="en-US" sz="2000" i="1" dirty="0" smtClean="0"/>
              <a:t>Loans</a:t>
            </a:r>
          </a:p>
          <a:p>
            <a:pPr lvl="1">
              <a:buFont typeface="Courier New" pitchFamily="49" charset="0"/>
              <a:buChar char="o"/>
            </a:pPr>
            <a:r>
              <a:rPr lang="en-US" sz="2000" i="1" dirty="0" smtClean="0"/>
              <a:t>Bonds</a:t>
            </a:r>
          </a:p>
          <a:p>
            <a:pPr lvl="1">
              <a:buFont typeface="Courier New" pitchFamily="49" charset="0"/>
              <a:buChar char="o"/>
            </a:pPr>
            <a:r>
              <a:rPr lang="en-US" sz="2000" i="1" dirty="0" smtClean="0"/>
              <a:t>Impact Fees</a:t>
            </a:r>
          </a:p>
          <a:p>
            <a:pPr lvl="1">
              <a:buFont typeface="Courier New" pitchFamily="49" charset="0"/>
              <a:buChar char="o"/>
            </a:pPr>
            <a:r>
              <a:rPr lang="en-US" sz="2000" i="1" dirty="0" smtClean="0"/>
              <a:t>Other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Duvall 2015 Comprehensive Plan Update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>
                <a:solidFill>
                  <a:schemeClr val="accent5"/>
                </a:solidFill>
              </a:rPr>
              <a:t>Questions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Duvall 2015 Comprehensive Plan Update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647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274638"/>
            <a:ext cx="4050026" cy="6081712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Duvall 2015 Comprehensive Plan Update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575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SPENDING PRIORITIES 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Duvall 2015 Comprehensive Plan Update</a:t>
            </a:r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7398" y="5486400"/>
            <a:ext cx="3990975" cy="685800"/>
          </a:xfrm>
          <a:prstGeom prst="rect">
            <a:avLst/>
          </a:prstGeom>
        </p:spPr>
      </p:pic>
      <p:pic>
        <p:nvPicPr>
          <p:cNvPr id="10" name="Content Placeholder 9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601788"/>
            <a:ext cx="8229600" cy="1354580"/>
          </a:xfr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14350" y="3430809"/>
            <a:ext cx="4057650" cy="1581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0239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SPENDING PRIORITIES </a:t>
            </a:r>
            <a:endParaRPr lang="en-US" b="1" dirty="0">
              <a:solidFill>
                <a:schemeClr val="accent1"/>
              </a:solidFill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28601" y="1417639"/>
            <a:ext cx="3352800" cy="4938712"/>
          </a:xfrm>
          <a:prstGeom prst="rect">
            <a:avLst/>
          </a:prstGeo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Duvall 2015 Comprehensive Plan Update</a:t>
            </a:r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00600" y="1421310"/>
            <a:ext cx="3733800" cy="4658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4761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SPENDING PRIORITIES </a:t>
            </a:r>
            <a:endParaRPr lang="en-US" b="1" dirty="0">
              <a:solidFill>
                <a:schemeClr val="accent1"/>
              </a:solidFill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28600" y="1417638"/>
            <a:ext cx="3276601" cy="4938712"/>
          </a:xfrm>
          <a:prstGeom prst="rect">
            <a:avLst/>
          </a:prstGeo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Duvall 2015 Comprehensive Plan Update</a:t>
            </a:r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410200" y="1377951"/>
            <a:ext cx="3009900" cy="5099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770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SPENDING PRIORITIES </a:t>
            </a:r>
            <a:endParaRPr lang="en-US" b="1" dirty="0">
              <a:solidFill>
                <a:schemeClr val="accent1"/>
              </a:solidFill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85800" y="1830387"/>
            <a:ext cx="2857217" cy="4525963"/>
          </a:xfrm>
          <a:prstGeom prst="rect">
            <a:avLst/>
          </a:prstGeo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Duvall 2015 Comprehensive Plan Update</a:t>
            </a:r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2000" y="1417638"/>
            <a:ext cx="3524250" cy="5059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5251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SPENDING PRIORITIES 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u="sng" dirty="0" smtClean="0"/>
              <a:t>Highest spending priorities </a:t>
            </a:r>
            <a:r>
              <a:rPr lang="en-US" dirty="0" smtClean="0"/>
              <a:t>– </a:t>
            </a:r>
          </a:p>
          <a:p>
            <a:r>
              <a:rPr lang="en-US" dirty="0" smtClean="0"/>
              <a:t>Programs for youth</a:t>
            </a:r>
          </a:p>
          <a:p>
            <a:r>
              <a:rPr lang="en-US" dirty="0" smtClean="0"/>
              <a:t>Economic Development</a:t>
            </a:r>
          </a:p>
          <a:p>
            <a:r>
              <a:rPr lang="en-US" dirty="0" smtClean="0"/>
              <a:t>Recreational programs</a:t>
            </a:r>
          </a:p>
          <a:p>
            <a:r>
              <a:rPr lang="en-US" dirty="0" smtClean="0"/>
              <a:t>Community Center</a:t>
            </a:r>
          </a:p>
          <a:p>
            <a:r>
              <a:rPr lang="en-US" dirty="0" smtClean="0"/>
              <a:t>Sidewalks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Duvall 2015 Comprehensive Plan Update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393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617</TotalTime>
  <Words>865</Words>
  <Application>Microsoft Office PowerPoint</Application>
  <PresentationFormat>On-screen Show (4:3)</PresentationFormat>
  <Paragraphs>190</Paragraphs>
  <Slides>34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9" baseType="lpstr">
      <vt:lpstr>Arial</vt:lpstr>
      <vt:lpstr>Calibri</vt:lpstr>
      <vt:lpstr>Courier New</vt:lpstr>
      <vt:lpstr>Wingdings</vt:lpstr>
      <vt:lpstr>Office Theme</vt:lpstr>
      <vt:lpstr>DUVALL 2015 COMPREHENSIVE PLAN UPDATE and SURVEY RESULTS </vt:lpstr>
      <vt:lpstr>SURVEY RESULTS</vt:lpstr>
      <vt:lpstr>VISION STATEMENT</vt:lpstr>
      <vt:lpstr>PowerPoint Presentation</vt:lpstr>
      <vt:lpstr>SPENDING PRIORITIES </vt:lpstr>
      <vt:lpstr>SPENDING PRIORITIES </vt:lpstr>
      <vt:lpstr>SPENDING PRIORITIES </vt:lpstr>
      <vt:lpstr>SPENDING PRIORITIES </vt:lpstr>
      <vt:lpstr>SPENDING PRIORITIES </vt:lpstr>
      <vt:lpstr>HOW ARE WE DOING?</vt:lpstr>
      <vt:lpstr>HOW ARE WE DOING?</vt:lpstr>
      <vt:lpstr>HOW ARE WE DOING?</vt:lpstr>
      <vt:lpstr>RESULTS &amp; RECOMMENDATIONS</vt:lpstr>
      <vt:lpstr>BETTER WAYS TO COMMUNICATE</vt:lpstr>
      <vt:lpstr>STATUTORY CONTEXT</vt:lpstr>
      <vt:lpstr>STATUTORY CONTEXT</vt:lpstr>
      <vt:lpstr>REGIONAL CONTEXT</vt:lpstr>
      <vt:lpstr>RELATED PLANS AND PROGRAMS</vt:lpstr>
      <vt:lpstr>DUVALL 2015 UPDATE</vt:lpstr>
      <vt:lpstr>SCHEDULE</vt:lpstr>
      <vt:lpstr>Relative Population Growth</vt:lpstr>
      <vt:lpstr>Population Growth</vt:lpstr>
      <vt:lpstr>City Population and Growth</vt:lpstr>
      <vt:lpstr>FUTURE GROWTH</vt:lpstr>
      <vt:lpstr>LAND CAPACITY</vt:lpstr>
      <vt:lpstr>LAND CAPACITY</vt:lpstr>
      <vt:lpstr>LAND CAPACITY</vt:lpstr>
      <vt:lpstr>CONTENT</vt:lpstr>
      <vt:lpstr>ELEMENTS</vt:lpstr>
      <vt:lpstr>CAPITAL FACILITIES</vt:lpstr>
      <vt:lpstr>FACILITY ANALYSIS</vt:lpstr>
      <vt:lpstr>GENERAL GOVERNMENT</vt:lpstr>
      <vt:lpstr>STRATEGIES</vt:lpstr>
      <vt:lpstr>Questions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DUVALL 2015 COMPREHENSIVE PLAN UPDATE</dc:title>
  <dc:creator>Anne Wright-Cunniff</dc:creator>
  <cp:lastModifiedBy>Lara Thomas</cp:lastModifiedBy>
  <cp:revision>40</cp:revision>
  <cp:lastPrinted>2014-01-31T23:44:03Z</cp:lastPrinted>
  <dcterms:created xsi:type="dcterms:W3CDTF">2014-01-29T16:36:58Z</dcterms:created>
  <dcterms:modified xsi:type="dcterms:W3CDTF">2014-01-31T23:55:00Z</dcterms:modified>
</cp:coreProperties>
</file>