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7" r:id="rId5"/>
    <p:sldId id="258" r:id="rId6"/>
    <p:sldId id="264" r:id="rId7"/>
    <p:sldId id="265" r:id="rId8"/>
    <p:sldId id="266" r:id="rId9"/>
    <p:sldId id="259" r:id="rId10"/>
    <p:sldId id="260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8AF5-504A-4090-92D8-A0F079CB677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DB75-5ED7-4C19-9DCC-54BE60034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8AF5-504A-4090-92D8-A0F079CB677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DB75-5ED7-4C19-9DCC-54BE60034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8AF5-504A-4090-92D8-A0F079CB677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DB75-5ED7-4C19-9DCC-54BE60034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8AF5-504A-4090-92D8-A0F079CB677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DB75-5ED7-4C19-9DCC-54BE60034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8AF5-504A-4090-92D8-A0F079CB677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DB75-5ED7-4C19-9DCC-54BE60034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8AF5-504A-4090-92D8-A0F079CB677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DB75-5ED7-4C19-9DCC-54BE60034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8AF5-504A-4090-92D8-A0F079CB677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DB75-5ED7-4C19-9DCC-54BE60034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8AF5-504A-4090-92D8-A0F079CB677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DB75-5ED7-4C19-9DCC-54BE60034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8AF5-504A-4090-92D8-A0F079CB677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DB75-5ED7-4C19-9DCC-54BE60034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8AF5-504A-4090-92D8-A0F079CB677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DB75-5ED7-4C19-9DCC-54BE60034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8AF5-504A-4090-92D8-A0F079CB677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DB75-5ED7-4C19-9DCC-54BE60034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8AF5-504A-4090-92D8-A0F079CB677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2DB75-5ED7-4C19-9DCC-54BE600344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DENSITY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i="1" dirty="0" smtClean="0"/>
              <a:t>How Closely We Live With Each Other</a:t>
            </a:r>
            <a:endParaRPr lang="en-US" sz="2800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DEVELOPMENT CAPACITY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PER </a:t>
            </a:r>
            <a:r>
              <a:rPr lang="en-US" u="sng" dirty="0" smtClean="0"/>
              <a:t>2007 </a:t>
            </a:r>
            <a:r>
              <a:rPr lang="en-US" dirty="0" smtClean="0"/>
              <a:t>BUILDABLE LANDS REPORT </a:t>
            </a:r>
          </a:p>
          <a:p>
            <a:r>
              <a:rPr lang="en-US" dirty="0" smtClean="0"/>
              <a:t>Vacant Single Family Zoned Land = 58 Acres</a:t>
            </a:r>
          </a:p>
          <a:p>
            <a:r>
              <a:rPr lang="en-US" dirty="0" smtClean="0"/>
              <a:t>Critical Areas = 6.2 Acres</a:t>
            </a:r>
          </a:p>
          <a:p>
            <a:r>
              <a:rPr lang="en-US" dirty="0" smtClean="0"/>
              <a:t>Row (~ 15%)</a:t>
            </a:r>
          </a:p>
          <a:p>
            <a:r>
              <a:rPr lang="en-US" dirty="0" smtClean="0"/>
              <a:t>Public Purpose (~ 6%)</a:t>
            </a:r>
          </a:p>
          <a:p>
            <a:r>
              <a:rPr lang="en-US" dirty="0" smtClean="0"/>
              <a:t>Market Factor (~15%)</a:t>
            </a:r>
          </a:p>
          <a:p>
            <a:r>
              <a:rPr lang="en-US" dirty="0" smtClean="0"/>
              <a:t>Net Acres = 29 Acres</a:t>
            </a:r>
          </a:p>
          <a:p>
            <a:r>
              <a:rPr lang="en-US" dirty="0" smtClean="0"/>
              <a:t>Net Capacity = ~ 6 Units/Acre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DESIGN</a:t>
            </a:r>
            <a:endParaRPr lang="en-US" b="1" dirty="0"/>
          </a:p>
        </p:txBody>
      </p:sp>
      <p:pic>
        <p:nvPicPr>
          <p:cNvPr id="2050" name="Picture 2" descr="P:\RW\Duvall\008 Existing Conditions\HOUS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8534401" cy="2438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Zon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748" t="2612" r="10414" b="2477"/>
          <a:stretch>
            <a:fillRect/>
          </a:stretch>
        </p:blipFill>
        <p:spPr>
          <a:xfrm rot="16200000">
            <a:off x="1863035" y="-1101035"/>
            <a:ext cx="5638800" cy="890767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DUVALL DEFINITION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“Density” means the number of allowed housing units per acre of land in a designated zoning district within the City.</a:t>
            </a:r>
            <a:endParaRPr lang="en-US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SINGLE FAMILY ZONES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676400"/>
          <a:ext cx="7315200" cy="3454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</a:tblGrid>
              <a:tr h="97771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Minimum</a:t>
                      </a:r>
                      <a:r>
                        <a:rPr lang="en-US" baseline="0" dirty="0" smtClean="0"/>
                        <a:t> Density</a:t>
                      </a:r>
                    </a:p>
                    <a:p>
                      <a:pPr algn="ctr"/>
                      <a:r>
                        <a:rPr lang="en-US" baseline="0" dirty="0" smtClean="0"/>
                        <a:t>(Units/Gross Useable Acre)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Maximum Density</a:t>
                      </a:r>
                    </a:p>
                    <a:p>
                      <a:pPr algn="ctr"/>
                      <a:r>
                        <a:rPr lang="en-US" dirty="0" smtClean="0"/>
                        <a:t>(Units/Gross Useable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Arce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Minimum Lot Area</a:t>
                      </a:r>
                      <a:endParaRPr lang="en-US" dirty="0"/>
                    </a:p>
                  </a:txBody>
                  <a:tcPr/>
                </a:tc>
              </a:tr>
              <a:tr h="56645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6,000 S.F.</a:t>
                      </a:r>
                      <a:endParaRPr lang="en-US" dirty="0"/>
                    </a:p>
                  </a:txBody>
                  <a:tcPr/>
                </a:tc>
              </a:tr>
              <a:tr h="56645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R4.5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6,000 S.F.</a:t>
                      </a:r>
                      <a:endParaRPr lang="en-US" dirty="0"/>
                    </a:p>
                  </a:txBody>
                  <a:tcPr/>
                </a:tc>
              </a:tr>
              <a:tr h="56645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5,000 S.F.</a:t>
                      </a:r>
                      <a:endParaRPr lang="en-US" dirty="0"/>
                    </a:p>
                  </a:txBody>
                  <a:tcPr/>
                </a:tc>
              </a:tr>
              <a:tr h="56645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4,000 S.F.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GROSS </a:t>
            </a:r>
            <a:r>
              <a:rPr lang="en-US" b="1" dirty="0" err="1" smtClean="0"/>
              <a:t>vs</a:t>
            </a:r>
            <a:r>
              <a:rPr lang="en-US" b="1" dirty="0" smtClean="0"/>
              <a:t> NET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Gross </a:t>
            </a:r>
            <a:r>
              <a:rPr lang="en-US" dirty="0" smtClean="0"/>
              <a:t>= Total Site Area ÷ Number of Lots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Net</a:t>
            </a:r>
            <a:r>
              <a:rPr lang="en-US" dirty="0" smtClean="0"/>
              <a:t> = Total Site Area </a:t>
            </a:r>
            <a:r>
              <a:rPr lang="en-US" sz="2400" i="1" dirty="0" smtClean="0"/>
              <a:t>(</a:t>
            </a:r>
            <a:r>
              <a:rPr lang="en-US" sz="2400" i="1" u="sng" dirty="0" smtClean="0"/>
              <a:t>minus rights of way, easements, critical areas, parks/open spaces, etc) </a:t>
            </a:r>
            <a:r>
              <a:rPr lang="en-US" i="1" dirty="0" smtClean="0"/>
              <a:t> </a:t>
            </a:r>
            <a:r>
              <a:rPr lang="en-US" dirty="0" smtClean="0"/>
              <a:t>=</a:t>
            </a:r>
          </a:p>
          <a:p>
            <a:pPr>
              <a:buNone/>
            </a:pPr>
            <a:r>
              <a:rPr lang="en-US" dirty="0" smtClean="0"/>
              <a:t>    Net Developable Area ÷ Number of Lots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SAMPLE @ 4 UNITS/ACRE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019" r="7423"/>
          <a:stretch>
            <a:fillRect/>
          </a:stretch>
        </p:blipFill>
        <p:spPr bwMode="auto">
          <a:xfrm>
            <a:off x="685800" y="1600200"/>
            <a:ext cx="4191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800600" y="1828800"/>
            <a:ext cx="388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Public Street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Net Density = Gross Density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Average Lot Size = 9,425 S.F.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Minimum Front Yard = 20’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Minimum Side Yard = 10’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Street Right of Way = 40’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SAMPLE @ 4 UNITS/ACRE</a:t>
            </a:r>
            <a:endParaRPr lang="en-U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79" r="953"/>
          <a:stretch>
            <a:fillRect/>
          </a:stretch>
        </p:blipFill>
        <p:spPr bwMode="auto">
          <a:xfrm>
            <a:off x="152400" y="1600200"/>
            <a:ext cx="6019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248400" y="1905000"/>
            <a:ext cx="259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Cul</a:t>
            </a:r>
            <a:r>
              <a:rPr lang="en-US" dirty="0" smtClean="0"/>
              <a:t>-De-Sac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Gross Density = 3.56/A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Net Density = 3.82/A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Average Lot Area = 9,675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Min. Front Yard = 20’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Min. Side Yard = 15’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R.O.W. Area = 20,800 S.F.</a:t>
            </a:r>
          </a:p>
          <a:p>
            <a:r>
              <a:rPr lang="en-US" dirty="0" smtClean="0"/>
              <a:t>(~10%)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SAMPLE @ 2.75 UNITS/ACRE</a:t>
            </a:r>
            <a:endParaRPr lang="en-US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56699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562600" y="1600200"/>
            <a:ext cx="32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Cul</a:t>
            </a:r>
            <a:r>
              <a:rPr lang="en-US" dirty="0" smtClean="0"/>
              <a:t>-De-Sac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Gross Density = 2.62/Acre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Net Density = 2.75/Acre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Average Lot Area = 14,400 S.F.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Min. Front Yard = 20’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Min. Side Yard = 10’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R.O.W. Area = 14,900 S.F.</a:t>
            </a:r>
          </a:p>
          <a:p>
            <a:r>
              <a:rPr lang="en-US" dirty="0" smtClean="0"/>
              <a:t>(9.5 %)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CODE REQUIREMENTS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Lot Size, Lot Width Circle, Lot Frontage</a:t>
            </a:r>
          </a:p>
          <a:p>
            <a:r>
              <a:rPr lang="en-US" dirty="0" smtClean="0"/>
              <a:t>Front, Side, Rear, Alley Setbacks</a:t>
            </a:r>
          </a:p>
          <a:p>
            <a:r>
              <a:rPr lang="en-US" dirty="0" smtClean="0"/>
              <a:t>Lot Coverage</a:t>
            </a:r>
          </a:p>
          <a:p>
            <a:r>
              <a:rPr lang="en-US" dirty="0" smtClean="0"/>
              <a:t>Impervious </a:t>
            </a:r>
            <a:r>
              <a:rPr lang="en-US" smtClean="0"/>
              <a:t>Surfaces </a:t>
            </a:r>
            <a:r>
              <a:rPr lang="en-US" smtClean="0"/>
              <a:t>Coverage</a:t>
            </a:r>
            <a:endParaRPr lang="en-US" dirty="0" smtClean="0"/>
          </a:p>
          <a:p>
            <a:r>
              <a:rPr lang="en-US" dirty="0" smtClean="0"/>
              <a:t>Floor Area Ratio</a:t>
            </a:r>
          </a:p>
          <a:p>
            <a:r>
              <a:rPr lang="en-US" dirty="0" smtClean="0"/>
              <a:t>Building Height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318</Words>
  <Application>Microsoft Office PowerPoint</Application>
  <PresentationFormat>On-screen Show (4:3)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DENSITY</vt:lpstr>
      <vt:lpstr>PowerPoint Presentation</vt:lpstr>
      <vt:lpstr>DUVALL DEFINITION</vt:lpstr>
      <vt:lpstr>SINGLE FAMILY ZONES</vt:lpstr>
      <vt:lpstr>GROSS vs NET</vt:lpstr>
      <vt:lpstr>SAMPLE @ 4 UNITS/ACRE</vt:lpstr>
      <vt:lpstr>SAMPLE @ 4 UNITS/ACRE</vt:lpstr>
      <vt:lpstr>SAMPLE @ 2.75 UNITS/ACRE</vt:lpstr>
      <vt:lpstr>CODE REQUIREMENTS</vt:lpstr>
      <vt:lpstr>DEVELOPMENT CAPACITY </vt:lpstr>
      <vt:lpstr>DESIGN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DENSITY</dc:title>
  <dc:creator>Anne Wright-Cunniff</dc:creator>
  <cp:lastModifiedBy>Anne Wright-Cunniff</cp:lastModifiedBy>
  <cp:revision>15</cp:revision>
  <dcterms:created xsi:type="dcterms:W3CDTF">2014-02-23T19:07:13Z</dcterms:created>
  <dcterms:modified xsi:type="dcterms:W3CDTF">2014-03-06T21:17:10Z</dcterms:modified>
</cp:coreProperties>
</file>