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303" r:id="rId3"/>
    <p:sldId id="324" r:id="rId4"/>
    <p:sldId id="304" r:id="rId5"/>
    <p:sldId id="317" r:id="rId6"/>
    <p:sldId id="306" r:id="rId7"/>
    <p:sldId id="318" r:id="rId8"/>
    <p:sldId id="305" r:id="rId9"/>
    <p:sldId id="319" r:id="rId10"/>
    <p:sldId id="320" r:id="rId11"/>
    <p:sldId id="307" r:id="rId12"/>
    <p:sldId id="308" r:id="rId13"/>
    <p:sldId id="323" r:id="rId14"/>
    <p:sldId id="321" r:id="rId15"/>
    <p:sldId id="309" r:id="rId16"/>
    <p:sldId id="310" r:id="rId17"/>
    <p:sldId id="322" r:id="rId18"/>
    <p:sldId id="311" r:id="rId19"/>
    <p:sldId id="312" r:id="rId20"/>
    <p:sldId id="313" r:id="rId21"/>
    <p:sldId id="314" r:id="rId22"/>
    <p:sldId id="315" r:id="rId23"/>
    <p:sldId id="316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  <a:srgbClr val="800080"/>
    <a:srgbClr val="FF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2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4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5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16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Respondent</a:t>
            </a:r>
            <a:r>
              <a:rPr lang="en-US" baseline="0"/>
              <a:t> </a:t>
            </a:r>
            <a:r>
              <a:rPr lang="en-US"/>
              <a:t>Age</a:t>
            </a:r>
          </a:p>
        </c:rich>
      </c:tx>
      <c:layout>
        <c:manualLayout>
          <c:xMode val="edge"/>
          <c:yMode val="edge"/>
          <c:x val="0.10619444444444445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198447069116358"/>
          <c:y val="0.28684893554972296"/>
          <c:w val="0.40047572178477692"/>
          <c:h val="0.66745953630796151"/>
        </c:manualLayout>
      </c:layout>
      <c:pieChart>
        <c:varyColors val="1"/>
        <c:ser>
          <c:idx val="0"/>
          <c:order val="0"/>
          <c:tx>
            <c:strRef>
              <c:f>'[Survey Analysis.xlsx]Charts'!$B$35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'[Survey Analysis.xlsx]Charts'!$A$36:$A$42</c:f>
              <c:strCache>
                <c:ptCount val="7"/>
                <c:pt idx="0">
                  <c:v>Younger than 25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and older</c:v>
                </c:pt>
                <c:pt idx="6">
                  <c:v>Unknown</c:v>
                </c:pt>
              </c:strCache>
            </c:strRef>
          </c:cat>
          <c:val>
            <c:numRef>
              <c:f>'[Survey Analysis.xlsx]Charts'!$B$36:$B$42</c:f>
              <c:numCache>
                <c:formatCode>General</c:formatCode>
                <c:ptCount val="7"/>
                <c:pt idx="0">
                  <c:v>8</c:v>
                </c:pt>
                <c:pt idx="1">
                  <c:v>84</c:v>
                </c:pt>
                <c:pt idx="2">
                  <c:v>165</c:v>
                </c:pt>
                <c:pt idx="3">
                  <c:v>112</c:v>
                </c:pt>
                <c:pt idx="4">
                  <c:v>43</c:v>
                </c:pt>
                <c:pt idx="5">
                  <c:v>17</c:v>
                </c:pt>
                <c:pt idx="6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How </a:t>
            </a:r>
          </a:p>
          <a:p>
            <a:pPr>
              <a:defRPr sz="2000"/>
            </a:pPr>
            <a:r>
              <a:rPr lang="en-US" sz="2000" dirty="0" smtClean="0"/>
              <a:t>Connected?</a:t>
            </a:r>
            <a:endParaRPr lang="en-US" sz="2000" dirty="0"/>
          </a:p>
        </c:rich>
      </c:tx>
      <c:layout>
        <c:manualLayout>
          <c:xMode val="edge"/>
          <c:yMode val="edge"/>
          <c:x val="3.138888888888889E-2"/>
          <c:y val="0.71759259259259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825043744531932"/>
          <c:y val="0.17634259259259263"/>
          <c:w val="0.40461045494313214"/>
          <c:h val="0.67435075823855362"/>
        </c:manualLayout>
      </c:layout>
      <c:pieChart>
        <c:varyColors val="1"/>
        <c:ser>
          <c:idx val="0"/>
          <c:order val="0"/>
          <c:tx>
            <c:strRef>
              <c:f>'[Survey Analysis.xlsx]Charts'!$B$202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0.1"/>
                  <c:y val="0.129629629629629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333333333333332E-3"/>
                  <c:y val="2.77777777777777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222222222222221E-2"/>
                  <c:y val="-2.77777777777777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'[Survey Analysis.xlsx]Charts'!$A$203:$A$208</c:f>
              <c:strCache>
                <c:ptCount val="6"/>
                <c:pt idx="0">
                  <c:v>Very connected</c:v>
                </c:pt>
                <c:pt idx="1">
                  <c:v>Somewhat connected</c:v>
                </c:pt>
                <c:pt idx="2">
                  <c:v>Not very connected</c:v>
                </c:pt>
                <c:pt idx="3">
                  <c:v>Not at all connected</c:v>
                </c:pt>
                <c:pt idx="4">
                  <c:v>Don't know/unsure</c:v>
                </c:pt>
                <c:pt idx="5">
                  <c:v>Unknown</c:v>
                </c:pt>
              </c:strCache>
            </c:strRef>
          </c:cat>
          <c:val>
            <c:numRef>
              <c:f>'[Survey Analysis.xlsx]Charts'!$B$203:$B$208</c:f>
              <c:numCache>
                <c:formatCode>General</c:formatCode>
                <c:ptCount val="6"/>
                <c:pt idx="0">
                  <c:v>68</c:v>
                </c:pt>
                <c:pt idx="1">
                  <c:v>226</c:v>
                </c:pt>
                <c:pt idx="2">
                  <c:v>109</c:v>
                </c:pt>
                <c:pt idx="3">
                  <c:v>17</c:v>
                </c:pt>
                <c:pt idx="4">
                  <c:v>14</c:v>
                </c:pt>
                <c:pt idx="5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How to be more </a:t>
            </a:r>
            <a:r>
              <a:rPr lang="en-US" sz="2000" dirty="0" smtClean="0"/>
              <a:t>involved?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 Analysis.xlsx]Charts'!$B$223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Analysis.xlsx]Charts'!$A$224:$A$227</c:f>
              <c:strCache>
                <c:ptCount val="4"/>
                <c:pt idx="0">
                  <c:v>Planning Commission forums</c:v>
                </c:pt>
                <c:pt idx="1">
                  <c:v>City Council Town Hall meetings</c:v>
                </c:pt>
                <c:pt idx="2">
                  <c:v>Community meetings</c:v>
                </c:pt>
                <c:pt idx="3">
                  <c:v>Internet</c:v>
                </c:pt>
              </c:strCache>
            </c:strRef>
          </c:cat>
          <c:val>
            <c:numRef>
              <c:f>'[Survey Analysis.xlsx]Charts'!$B$224:$B$227</c:f>
              <c:numCache>
                <c:formatCode>General</c:formatCode>
                <c:ptCount val="4"/>
                <c:pt idx="0">
                  <c:v>58</c:v>
                </c:pt>
                <c:pt idx="1">
                  <c:v>60</c:v>
                </c:pt>
                <c:pt idx="2">
                  <c:v>123</c:v>
                </c:pt>
                <c:pt idx="3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452424"/>
        <c:axId val="182452816"/>
      </c:barChart>
      <c:catAx>
        <c:axId val="182452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2816"/>
        <c:crosses val="autoZero"/>
        <c:auto val="1"/>
        <c:lblAlgn val="ctr"/>
        <c:lblOffset val="100"/>
        <c:noMultiLvlLbl val="0"/>
      </c:catAx>
      <c:valAx>
        <c:axId val="18245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844029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12510936132982"/>
          <c:y val="8.3750000000000005E-2"/>
          <c:w val="0.55491558487621484"/>
          <c:h val="0.8736968783157425"/>
        </c:manualLayout>
      </c:layout>
      <c:pieChart>
        <c:varyColors val="1"/>
        <c:ser>
          <c:idx val="0"/>
          <c:order val="0"/>
          <c:tx>
            <c:strRef>
              <c:f>'[Survey Analysis.xlsx]Charts'!$B$244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'[Survey Analysis.xlsx]Charts'!$A$245:$A$249</c:f>
              <c:strCache>
                <c:ptCount val="5"/>
                <c:pt idx="0">
                  <c:v>Less than one hour per month</c:v>
                </c:pt>
                <c:pt idx="1">
                  <c:v>1-5 hours per month</c:v>
                </c:pt>
                <c:pt idx="2">
                  <c:v>5-10 hours per month</c:v>
                </c:pt>
                <c:pt idx="3">
                  <c:v>More than 10 hours per month</c:v>
                </c:pt>
                <c:pt idx="4">
                  <c:v>Unknown</c:v>
                </c:pt>
              </c:strCache>
            </c:strRef>
          </c:cat>
          <c:val>
            <c:numRef>
              <c:f>'[Survey Analysis.xlsx]Charts'!$B$245:$B$249</c:f>
              <c:numCache>
                <c:formatCode>General</c:formatCode>
                <c:ptCount val="5"/>
                <c:pt idx="0">
                  <c:v>99</c:v>
                </c:pt>
                <c:pt idx="1">
                  <c:v>166</c:v>
                </c:pt>
                <c:pt idx="2">
                  <c:v>77</c:v>
                </c:pt>
                <c:pt idx="3">
                  <c:v>90</c:v>
                </c:pt>
                <c:pt idx="4">
                  <c:v>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Where in Duvall do you </a:t>
            </a:r>
            <a:r>
              <a:rPr lang="en-US" sz="2400" dirty="0" smtClean="0"/>
              <a:t>Shop and how frequently?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 Analysis.xlsx]Charts'!$A$267</c:f>
              <c:strCache>
                <c:ptCount val="1"/>
                <c:pt idx="0">
                  <c:v>Old Town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Analysis.xlsx]Charts'!$B$266:$F$266</c:f>
              <c:strCache>
                <c:ptCount val="5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At least once per year</c:v>
                </c:pt>
                <c:pt idx="4">
                  <c:v>Never</c:v>
                </c:pt>
              </c:strCache>
            </c:strRef>
          </c:cat>
          <c:val>
            <c:numRef>
              <c:f>'[Survey Analysis.xlsx]Charts'!$B$267:$F$267</c:f>
              <c:numCache>
                <c:formatCode>General</c:formatCode>
                <c:ptCount val="5"/>
                <c:pt idx="0">
                  <c:v>26</c:v>
                </c:pt>
                <c:pt idx="1">
                  <c:v>206</c:v>
                </c:pt>
                <c:pt idx="2">
                  <c:v>129</c:v>
                </c:pt>
                <c:pt idx="3">
                  <c:v>50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'[Survey Analysis.xlsx]Charts'!$A$268</c:f>
              <c:strCache>
                <c:ptCount val="1"/>
                <c:pt idx="0">
                  <c:v>Non Old Town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'[Survey Analysis.xlsx]Charts'!$B$266:$F$266</c:f>
              <c:strCache>
                <c:ptCount val="5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At least once per year</c:v>
                </c:pt>
                <c:pt idx="4">
                  <c:v>Never</c:v>
                </c:pt>
              </c:strCache>
            </c:strRef>
          </c:cat>
          <c:val>
            <c:numRef>
              <c:f>'[Survey Analysis.xlsx]Charts'!$B$268:$F$268</c:f>
              <c:numCache>
                <c:formatCode>General</c:formatCode>
                <c:ptCount val="5"/>
                <c:pt idx="0">
                  <c:v>71</c:v>
                </c:pt>
                <c:pt idx="1">
                  <c:v>295</c:v>
                </c:pt>
                <c:pt idx="2">
                  <c:v>45</c:v>
                </c:pt>
                <c:pt idx="3">
                  <c:v>16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453992"/>
        <c:axId val="182191024"/>
      </c:barChart>
      <c:catAx>
        <c:axId val="182453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91024"/>
        <c:crosses val="autoZero"/>
        <c:auto val="1"/>
        <c:lblAlgn val="ctr"/>
        <c:lblOffset val="100"/>
        <c:noMultiLvlLbl val="0"/>
      </c:catAx>
      <c:valAx>
        <c:axId val="18219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Analysis.xlsx]Charts'!$A$287:$A$291</c:f>
              <c:strCache>
                <c:ptCount val="5"/>
                <c:pt idx="0">
                  <c:v>Carnation</c:v>
                </c:pt>
                <c:pt idx="1">
                  <c:v>Other</c:v>
                </c:pt>
                <c:pt idx="2">
                  <c:v>Monroe</c:v>
                </c:pt>
                <c:pt idx="3">
                  <c:v>Woodinville</c:v>
                </c:pt>
                <c:pt idx="4">
                  <c:v>Redmond</c:v>
                </c:pt>
              </c:strCache>
            </c:strRef>
          </c:cat>
          <c:val>
            <c:numRef>
              <c:f>'[Survey Analysis.xlsx]Charts'!$B$287:$B$291</c:f>
              <c:numCache>
                <c:formatCode>General</c:formatCode>
                <c:ptCount val="5"/>
                <c:pt idx="0">
                  <c:v>14</c:v>
                </c:pt>
                <c:pt idx="1">
                  <c:v>55</c:v>
                </c:pt>
                <c:pt idx="2">
                  <c:v>118</c:v>
                </c:pt>
                <c:pt idx="3">
                  <c:v>173</c:v>
                </c:pt>
                <c:pt idx="4">
                  <c:v>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191808"/>
        <c:axId val="182192200"/>
      </c:barChart>
      <c:catAx>
        <c:axId val="182191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92200"/>
        <c:crosses val="autoZero"/>
        <c:auto val="1"/>
        <c:lblAlgn val="ctr"/>
        <c:lblOffset val="100"/>
        <c:noMultiLvlLbl val="0"/>
      </c:catAx>
      <c:valAx>
        <c:axId val="182192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9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 Analysis.xlsx]Charts'!$A$361</c:f>
              <c:strCache>
                <c:ptCount val="1"/>
                <c:pt idx="0">
                  <c:v>Duvall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Analysis.xlsx]Charts'!$B$360:$I$360</c:f>
              <c:strCache>
                <c:ptCount val="8"/>
                <c:pt idx="0">
                  <c:v>Gasoline</c:v>
                </c:pt>
                <c:pt idx="1">
                  <c:v>Groceries</c:v>
                </c:pt>
                <c:pt idx="2">
                  <c:v>Hardware</c:v>
                </c:pt>
                <c:pt idx="3">
                  <c:v>Household Items</c:v>
                </c:pt>
                <c:pt idx="4">
                  <c:v>Dining</c:v>
                </c:pt>
                <c:pt idx="5">
                  <c:v>Clothing</c:v>
                </c:pt>
                <c:pt idx="6">
                  <c:v>Prescriptions</c:v>
                </c:pt>
                <c:pt idx="7">
                  <c:v>Healthcare</c:v>
                </c:pt>
              </c:strCache>
            </c:strRef>
          </c:cat>
          <c:val>
            <c:numRef>
              <c:f>'[Survey Analysis.xlsx]Charts'!$B$361:$I$361</c:f>
              <c:numCache>
                <c:formatCode>0%</c:formatCode>
                <c:ptCount val="8"/>
                <c:pt idx="0">
                  <c:v>0.65895953757225434</c:v>
                </c:pt>
                <c:pt idx="1">
                  <c:v>0.59932659932659937</c:v>
                </c:pt>
                <c:pt idx="2">
                  <c:v>0.36409395973154363</c:v>
                </c:pt>
                <c:pt idx="3">
                  <c:v>0.15577889447236182</c:v>
                </c:pt>
                <c:pt idx="4">
                  <c:v>0.37650200267022699</c:v>
                </c:pt>
                <c:pt idx="5">
                  <c:v>1.1744966442953021E-2</c:v>
                </c:pt>
                <c:pt idx="6">
                  <c:v>0.66666666666666663</c:v>
                </c:pt>
                <c:pt idx="7">
                  <c:v>0.34608985024958405</c:v>
                </c:pt>
              </c:numCache>
            </c:numRef>
          </c:val>
        </c:ser>
        <c:ser>
          <c:idx val="2"/>
          <c:order val="1"/>
          <c:tx>
            <c:strRef>
              <c:f>'[Survey Analysis.xlsx]Charts'!$A$363</c:f>
              <c:strCache>
                <c:ptCount val="1"/>
                <c:pt idx="0">
                  <c:v>Monroe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Analysis.xlsx]Charts'!$B$360:$I$360</c:f>
              <c:strCache>
                <c:ptCount val="8"/>
                <c:pt idx="0">
                  <c:v>Gasoline</c:v>
                </c:pt>
                <c:pt idx="1">
                  <c:v>Groceries</c:v>
                </c:pt>
                <c:pt idx="2">
                  <c:v>Hardware</c:v>
                </c:pt>
                <c:pt idx="3">
                  <c:v>Household Items</c:v>
                </c:pt>
                <c:pt idx="4">
                  <c:v>Dining</c:v>
                </c:pt>
                <c:pt idx="5">
                  <c:v>Clothing</c:v>
                </c:pt>
                <c:pt idx="6">
                  <c:v>Prescriptions</c:v>
                </c:pt>
                <c:pt idx="7">
                  <c:v>Healthcare</c:v>
                </c:pt>
              </c:strCache>
            </c:strRef>
          </c:cat>
          <c:val>
            <c:numRef>
              <c:f>'[Survey Analysis.xlsx]Charts'!$B$363:$I$363</c:f>
              <c:numCache>
                <c:formatCode>0%</c:formatCode>
                <c:ptCount val="8"/>
                <c:pt idx="0">
                  <c:v>6.358381502890173E-2</c:v>
                </c:pt>
                <c:pt idx="1">
                  <c:v>5.7239057239057242E-2</c:v>
                </c:pt>
                <c:pt idx="2">
                  <c:v>0.23993288590604026</c:v>
                </c:pt>
                <c:pt idx="3">
                  <c:v>0.10385259631490787</c:v>
                </c:pt>
                <c:pt idx="4">
                  <c:v>7.476635514018691E-2</c:v>
                </c:pt>
                <c:pt idx="5">
                  <c:v>5.5369127516778527E-2</c:v>
                </c:pt>
                <c:pt idx="6">
                  <c:v>1.1111111111111112E-2</c:v>
                </c:pt>
                <c:pt idx="7">
                  <c:v>2.329450915141431E-2</c:v>
                </c:pt>
              </c:numCache>
            </c:numRef>
          </c:val>
        </c:ser>
        <c:ser>
          <c:idx val="3"/>
          <c:order val="2"/>
          <c:tx>
            <c:strRef>
              <c:f>'[Survey Analysis.xlsx]Charts'!$A$364</c:f>
              <c:strCache>
                <c:ptCount val="1"/>
                <c:pt idx="0">
                  <c:v>Redmond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Analysis.xlsx]Charts'!$B$360:$I$360</c:f>
              <c:strCache>
                <c:ptCount val="8"/>
                <c:pt idx="0">
                  <c:v>Gasoline</c:v>
                </c:pt>
                <c:pt idx="1">
                  <c:v>Groceries</c:v>
                </c:pt>
                <c:pt idx="2">
                  <c:v>Hardware</c:v>
                </c:pt>
                <c:pt idx="3">
                  <c:v>Household Items</c:v>
                </c:pt>
                <c:pt idx="4">
                  <c:v>Dining</c:v>
                </c:pt>
                <c:pt idx="5">
                  <c:v>Clothing</c:v>
                </c:pt>
                <c:pt idx="6">
                  <c:v>Prescriptions</c:v>
                </c:pt>
                <c:pt idx="7">
                  <c:v>Healthcare</c:v>
                </c:pt>
              </c:strCache>
            </c:strRef>
          </c:cat>
          <c:val>
            <c:numRef>
              <c:f>'[Survey Analysis.xlsx]Charts'!$B$364:$I$364</c:f>
              <c:numCache>
                <c:formatCode>0%</c:formatCode>
                <c:ptCount val="8"/>
                <c:pt idx="0">
                  <c:v>8.6705202312138727E-2</c:v>
                </c:pt>
                <c:pt idx="1">
                  <c:v>0.21043771043771045</c:v>
                </c:pt>
                <c:pt idx="2">
                  <c:v>0.31375838926174499</c:v>
                </c:pt>
                <c:pt idx="3">
                  <c:v>0.45896147403685095</c:v>
                </c:pt>
                <c:pt idx="4">
                  <c:v>0.30440587449933243</c:v>
                </c:pt>
                <c:pt idx="5">
                  <c:v>0.50503355704697983</c:v>
                </c:pt>
                <c:pt idx="6">
                  <c:v>0.15111111111111111</c:v>
                </c:pt>
                <c:pt idx="7">
                  <c:v>0.30782029950083195</c:v>
                </c:pt>
              </c:numCache>
            </c:numRef>
          </c:val>
        </c:ser>
        <c:ser>
          <c:idx val="4"/>
          <c:order val="3"/>
          <c:tx>
            <c:strRef>
              <c:f>'[Survey Analysis.xlsx]Charts'!$A$365</c:f>
              <c:strCache>
                <c:ptCount val="1"/>
                <c:pt idx="0">
                  <c:v>Woodinville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Analysis.xlsx]Charts'!$B$360:$I$360</c:f>
              <c:strCache>
                <c:ptCount val="8"/>
                <c:pt idx="0">
                  <c:v>Gasoline</c:v>
                </c:pt>
                <c:pt idx="1">
                  <c:v>Groceries</c:v>
                </c:pt>
                <c:pt idx="2">
                  <c:v>Hardware</c:v>
                </c:pt>
                <c:pt idx="3">
                  <c:v>Household Items</c:v>
                </c:pt>
                <c:pt idx="4">
                  <c:v>Dining</c:v>
                </c:pt>
                <c:pt idx="5">
                  <c:v>Clothing</c:v>
                </c:pt>
                <c:pt idx="6">
                  <c:v>Prescriptions</c:v>
                </c:pt>
                <c:pt idx="7">
                  <c:v>Healthcare</c:v>
                </c:pt>
              </c:strCache>
            </c:strRef>
          </c:cat>
          <c:val>
            <c:numRef>
              <c:f>'[Survey Analysis.xlsx]Charts'!$B$365:$I$365</c:f>
              <c:numCache>
                <c:formatCode>0%</c:formatCode>
                <c:ptCount val="8"/>
                <c:pt idx="0">
                  <c:v>0.13487475915221581</c:v>
                </c:pt>
                <c:pt idx="1">
                  <c:v>0.1026936026936027</c:v>
                </c:pt>
                <c:pt idx="2">
                  <c:v>5.0335570469798654E-2</c:v>
                </c:pt>
                <c:pt idx="3">
                  <c:v>0.18090452261306533</c:v>
                </c:pt>
                <c:pt idx="4">
                  <c:v>0.12550066755674233</c:v>
                </c:pt>
                <c:pt idx="5">
                  <c:v>0.15771812080536912</c:v>
                </c:pt>
                <c:pt idx="6">
                  <c:v>4.4444444444444446E-2</c:v>
                </c:pt>
                <c:pt idx="7">
                  <c:v>8.8186356073211319E-2</c:v>
                </c:pt>
              </c:numCache>
            </c:numRef>
          </c:val>
        </c:ser>
        <c:ser>
          <c:idx val="5"/>
          <c:order val="4"/>
          <c:tx>
            <c:strRef>
              <c:f>'[Survey Analysis.xlsx]Charts'!$A$366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Analysis.xlsx]Charts'!$B$360:$I$360</c:f>
              <c:strCache>
                <c:ptCount val="8"/>
                <c:pt idx="0">
                  <c:v>Gasoline</c:v>
                </c:pt>
                <c:pt idx="1">
                  <c:v>Groceries</c:v>
                </c:pt>
                <c:pt idx="2">
                  <c:v>Hardware</c:v>
                </c:pt>
                <c:pt idx="3">
                  <c:v>Household Items</c:v>
                </c:pt>
                <c:pt idx="4">
                  <c:v>Dining</c:v>
                </c:pt>
                <c:pt idx="5">
                  <c:v>Clothing</c:v>
                </c:pt>
                <c:pt idx="6">
                  <c:v>Prescriptions</c:v>
                </c:pt>
                <c:pt idx="7">
                  <c:v>Healthcare</c:v>
                </c:pt>
              </c:strCache>
            </c:strRef>
          </c:cat>
          <c:val>
            <c:numRef>
              <c:f>'[Survey Analysis.xlsx]Charts'!$B$366:$I$366</c:f>
              <c:numCache>
                <c:formatCode>0%</c:formatCode>
                <c:ptCount val="8"/>
                <c:pt idx="0">
                  <c:v>3.8535645472061654E-2</c:v>
                </c:pt>
                <c:pt idx="1">
                  <c:v>2.3569023569023569E-2</c:v>
                </c:pt>
                <c:pt idx="2">
                  <c:v>2.1812080536912751E-2</c:v>
                </c:pt>
                <c:pt idx="3">
                  <c:v>9.380234505862646E-2</c:v>
                </c:pt>
                <c:pt idx="4">
                  <c:v>9.4793057409879838E-2</c:v>
                </c:pt>
                <c:pt idx="5">
                  <c:v>0.27013422818791949</c:v>
                </c:pt>
                <c:pt idx="6">
                  <c:v>0.12666666666666668</c:v>
                </c:pt>
                <c:pt idx="7">
                  <c:v>0.23128119800332778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2192984"/>
        <c:axId val="182193376"/>
      </c:barChart>
      <c:catAx>
        <c:axId val="182192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93376"/>
        <c:crosses val="autoZero"/>
        <c:auto val="1"/>
        <c:lblAlgn val="ctr"/>
        <c:lblOffset val="100"/>
        <c:noMultiLvlLbl val="0"/>
      </c:catAx>
      <c:valAx>
        <c:axId val="18219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9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Analysis.xlsx]Charts'!$A$402:$A$410</c:f>
              <c:strCache>
                <c:ptCount val="9"/>
                <c:pt idx="0">
                  <c:v>Bicycle</c:v>
                </c:pt>
                <c:pt idx="1">
                  <c:v>Walk</c:v>
                </c:pt>
                <c:pt idx="2">
                  <c:v>Carpool/Vanpool</c:v>
                </c:pt>
                <c:pt idx="3">
                  <c:v>Motorcycle/moped</c:v>
                </c:pt>
                <c:pt idx="4">
                  <c:v>Bus</c:v>
                </c:pt>
                <c:pt idx="5">
                  <c:v>The Connector</c:v>
                </c:pt>
                <c:pt idx="6">
                  <c:v>Other</c:v>
                </c:pt>
                <c:pt idx="7">
                  <c:v>Telecommute/home office</c:v>
                </c:pt>
                <c:pt idx="8">
                  <c:v>Drive</c:v>
                </c:pt>
              </c:strCache>
            </c:strRef>
          </c:cat>
          <c:val>
            <c:numRef>
              <c:f>'[Survey Analysis.xlsx]Charts'!$B$402:$B$410</c:f>
              <c:numCache>
                <c:formatCode>General</c:formatCode>
                <c:ptCount val="9"/>
                <c:pt idx="0">
                  <c:v>4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19</c:v>
                </c:pt>
                <c:pt idx="5">
                  <c:v>27</c:v>
                </c:pt>
                <c:pt idx="6">
                  <c:v>38</c:v>
                </c:pt>
                <c:pt idx="7">
                  <c:v>74</c:v>
                </c:pt>
                <c:pt idx="8">
                  <c:v>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194160"/>
        <c:axId val="182194552"/>
      </c:barChart>
      <c:catAx>
        <c:axId val="18219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94552"/>
        <c:crosses val="autoZero"/>
        <c:auto val="1"/>
        <c:lblAlgn val="ctr"/>
        <c:lblOffset val="100"/>
        <c:noMultiLvlLbl val="0"/>
      </c:catAx>
      <c:valAx>
        <c:axId val="18219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9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 Length</a:t>
            </a:r>
          </a:p>
          <a:p>
            <a:pPr algn="l">
              <a:defRPr/>
            </a:pPr>
            <a:r>
              <a:rPr lang="en-US"/>
              <a:t>(years)</a:t>
            </a:r>
          </a:p>
        </c:rich>
      </c:tx>
      <c:layout>
        <c:manualLayout>
          <c:xMode val="edge"/>
          <c:yMode val="edge"/>
          <c:x val="4.0222222222222187E-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497550306211729"/>
          <c:y val="0.21750546806649168"/>
          <c:w val="0.38949343832020999"/>
          <c:h val="0.64915573053368325"/>
        </c:manualLayout>
      </c:layout>
      <c:pieChart>
        <c:varyColors val="1"/>
        <c:ser>
          <c:idx val="0"/>
          <c:order val="0"/>
          <c:tx>
            <c:strRef>
              <c:f>'[Survey Analysis.xlsx]Charts'!$B$73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'[Survey Analysis.xlsx]Charts'!$A$74:$A$82</c:f>
              <c:strCache>
                <c:ptCount val="9"/>
                <c:pt idx="0">
                  <c:v>0 to 1.5</c:v>
                </c:pt>
                <c:pt idx="1">
                  <c:v>1.6 to 2.5</c:v>
                </c:pt>
                <c:pt idx="2">
                  <c:v>3 to 5</c:v>
                </c:pt>
                <c:pt idx="3">
                  <c:v>5.5 to 7.5</c:v>
                </c:pt>
                <c:pt idx="4">
                  <c:v>8 to 10</c:v>
                </c:pt>
                <c:pt idx="5">
                  <c:v>11 to 15</c:v>
                </c:pt>
                <c:pt idx="6">
                  <c:v>16 to 22</c:v>
                </c:pt>
                <c:pt idx="7">
                  <c:v>23 or more</c:v>
                </c:pt>
                <c:pt idx="8">
                  <c:v>Unknown</c:v>
                </c:pt>
              </c:strCache>
            </c:strRef>
          </c:cat>
          <c:val>
            <c:numRef>
              <c:f>'[Survey Analysis.xlsx]Charts'!$B$74:$B$82</c:f>
              <c:numCache>
                <c:formatCode>General</c:formatCode>
                <c:ptCount val="9"/>
                <c:pt idx="0">
                  <c:v>53</c:v>
                </c:pt>
                <c:pt idx="1">
                  <c:v>54</c:v>
                </c:pt>
                <c:pt idx="2">
                  <c:v>59</c:v>
                </c:pt>
                <c:pt idx="3">
                  <c:v>46</c:v>
                </c:pt>
                <c:pt idx="4">
                  <c:v>66</c:v>
                </c:pt>
                <c:pt idx="5">
                  <c:v>76</c:v>
                </c:pt>
                <c:pt idx="6">
                  <c:v>46</c:v>
                </c:pt>
                <c:pt idx="7">
                  <c:v>33</c:v>
                </c:pt>
                <c:pt idx="8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Household</a:t>
            </a:r>
          </a:p>
          <a:p>
            <a:pPr>
              <a:defRPr/>
            </a:pPr>
            <a:r>
              <a:rPr lang="en-US" dirty="0" smtClean="0"/>
              <a:t>Size</a:t>
            </a:r>
            <a:endParaRPr lang="en-US" dirty="0"/>
          </a:p>
        </c:rich>
      </c:tx>
      <c:layout>
        <c:manualLayout>
          <c:xMode val="edge"/>
          <c:yMode val="edge"/>
          <c:x val="8.2095066506517198E-2"/>
          <c:y val="0.12309363903041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476224846894141"/>
          <c:y val="0.14333041703120444"/>
          <c:w val="0.45047572178477691"/>
          <c:h val="0.75079286964129488"/>
        </c:manualLayout>
      </c:layout>
      <c:pieChart>
        <c:varyColors val="1"/>
        <c:ser>
          <c:idx val="0"/>
          <c:order val="0"/>
          <c:tx>
            <c:strRef>
              <c:f>'[Survey Analysis.xlsx]Charts'!$B$93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-5.2777777777777778E-2"/>
                  <c:y val="5.55555555555555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333333333333334E-2"/>
                  <c:y val="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666666666666614E-2"/>
                  <c:y val="-3.703703703703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8888888888888841E-2"/>
                  <c:y val="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'[Survey Analysis.xlsx]Charts'!$A$94:$A$102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Unknown</c:v>
                </c:pt>
              </c:strCache>
            </c:strRef>
          </c:cat>
          <c:val>
            <c:numRef>
              <c:f>'[Survey Analysis.xlsx]Charts'!$B$94:$B$102</c:f>
              <c:numCache>
                <c:formatCode>General</c:formatCode>
                <c:ptCount val="9"/>
                <c:pt idx="0">
                  <c:v>23</c:v>
                </c:pt>
                <c:pt idx="1">
                  <c:v>99</c:v>
                </c:pt>
                <c:pt idx="2">
                  <c:v>87</c:v>
                </c:pt>
                <c:pt idx="3">
                  <c:v>131</c:v>
                </c:pt>
                <c:pt idx="4">
                  <c:v>49</c:v>
                </c:pt>
                <c:pt idx="5">
                  <c:v>28</c:v>
                </c:pt>
                <c:pt idx="6">
                  <c:v>10</c:v>
                </c:pt>
                <c:pt idx="7">
                  <c:v>2</c:v>
                </c:pt>
                <c:pt idx="8">
                  <c:v>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Children </a:t>
            </a:r>
            <a:r>
              <a:rPr lang="en-US" dirty="0" smtClean="0"/>
              <a:t>in</a:t>
            </a:r>
          </a:p>
          <a:p>
            <a:pPr>
              <a:defRPr/>
            </a:pPr>
            <a:r>
              <a:rPr lang="en-US" dirty="0" smtClean="0"/>
              <a:t>Household</a:t>
            </a:r>
            <a:endParaRPr lang="en-US" dirty="0"/>
          </a:p>
        </c:rich>
      </c:tx>
      <c:layout>
        <c:manualLayout>
          <c:xMode val="edge"/>
          <c:yMode val="edge"/>
          <c:x val="0.12018191691555796"/>
          <c:y val="0.14379072101281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587335958005252"/>
          <c:y val="0.19425634295713035"/>
          <c:w val="0.44214238845144355"/>
          <c:h val="0.73690398075240593"/>
        </c:manualLayout>
      </c:layout>
      <c:pieChart>
        <c:varyColors val="1"/>
        <c:ser>
          <c:idx val="0"/>
          <c:order val="0"/>
          <c:tx>
            <c:strRef>
              <c:f>'[Survey Analysis.xlsx]Charts'!$B$114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5.8333333333333383E-2"/>
                  <c:y val="7.407407407407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111111111111165E-2"/>
                  <c:y val="-4.2437781360066642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333333333333333E-2"/>
                  <c:y val="-8.33333333333333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'[Survey Analysis.xlsx]Charts'!$A$115:$A$122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Unknown</c:v>
                </c:pt>
              </c:strCache>
            </c:strRef>
          </c:cat>
          <c:val>
            <c:numRef>
              <c:f>'[Survey Analysis.xlsx]Charts'!$B$115:$B$122</c:f>
              <c:numCache>
                <c:formatCode>General</c:formatCode>
                <c:ptCount val="8"/>
                <c:pt idx="0">
                  <c:v>125</c:v>
                </c:pt>
                <c:pt idx="1">
                  <c:v>83</c:v>
                </c:pt>
                <c:pt idx="2">
                  <c:v>122</c:v>
                </c:pt>
                <c:pt idx="3">
                  <c:v>48</c:v>
                </c:pt>
                <c:pt idx="4">
                  <c:v>21</c:v>
                </c:pt>
                <c:pt idx="5">
                  <c:v>3</c:v>
                </c:pt>
                <c:pt idx="6">
                  <c:v>2</c:v>
                </c:pt>
                <c:pt idx="7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Is the current Vision OK?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'[Survey Analysis.xlsx]Charts'!$B$54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'[Survey Analysis.xlsx]Charts'!$A$55:$A$57</c:f>
              <c:strCache>
                <c:ptCount val="3"/>
                <c:pt idx="0">
                  <c:v>About Right</c:v>
                </c:pt>
                <c:pt idx="1">
                  <c:v>Outdated</c:v>
                </c:pt>
                <c:pt idx="2">
                  <c:v>Blank</c:v>
                </c:pt>
              </c:strCache>
            </c:strRef>
          </c:cat>
          <c:val>
            <c:numRef>
              <c:f>'[Survey Analysis.xlsx]Charts'!$B$55:$B$57</c:f>
              <c:numCache>
                <c:formatCode>General</c:formatCode>
                <c:ptCount val="3"/>
                <c:pt idx="0">
                  <c:v>355</c:v>
                </c:pt>
                <c:pt idx="1">
                  <c:v>107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1585355954217"/>
          <c:y val="0.1116748687664042"/>
          <c:w val="0.52473117406715908"/>
          <c:h val="0.79529568569553799"/>
        </c:manualLayout>
      </c:layout>
      <c:pieChart>
        <c:varyColors val="1"/>
        <c:ser>
          <c:idx val="0"/>
          <c:order val="0"/>
          <c:tx>
            <c:strRef>
              <c:f>'[Survey Analysis.xlsx]Charts'!$B$159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0.12946735395189005"/>
                  <c:y val="0.116319512795275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852233676975949"/>
                  <c:y val="6.1921341863517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9999999999999895E-2"/>
                  <c:y val="-3.2407407407407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'[Survey Analysis.xlsx]Charts'!$A$160:$A$165</c:f>
              <c:strCache>
                <c:ptCount val="6"/>
                <c:pt idx="0">
                  <c:v>Excellent</c:v>
                </c:pt>
                <c:pt idx="1">
                  <c:v>Above average</c:v>
                </c:pt>
                <c:pt idx="2">
                  <c:v>Average</c:v>
                </c:pt>
                <c:pt idx="3">
                  <c:v>Below average</c:v>
                </c:pt>
                <c:pt idx="4">
                  <c:v>Poor</c:v>
                </c:pt>
                <c:pt idx="5">
                  <c:v>Unknown</c:v>
                </c:pt>
              </c:strCache>
            </c:strRef>
          </c:cat>
          <c:val>
            <c:numRef>
              <c:f>'[Survey Analysis.xlsx]Charts'!$B$160:$B$165</c:f>
              <c:numCache>
                <c:formatCode>General</c:formatCode>
                <c:ptCount val="6"/>
                <c:pt idx="0">
                  <c:v>134</c:v>
                </c:pt>
                <c:pt idx="1">
                  <c:v>265</c:v>
                </c:pt>
                <c:pt idx="2">
                  <c:v>65</c:v>
                </c:pt>
                <c:pt idx="3">
                  <c:v>6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Analysis.xlsx]Charts'!$A$136:$A$150</c:f>
              <c:strCache>
                <c:ptCount val="15"/>
                <c:pt idx="0">
                  <c:v>Solid waste disposal</c:v>
                </c:pt>
                <c:pt idx="1">
                  <c:v>Stormwater (detention ponds and vaults)</c:v>
                </c:pt>
                <c:pt idx="2">
                  <c:v>Need for a centralized city government building</c:v>
                </c:pt>
                <c:pt idx="3">
                  <c:v>Wastewater (sewer) treatment</c:v>
                </c:pt>
                <c:pt idx="4">
                  <c:v>Social services</c:v>
                </c:pt>
                <c:pt idx="5">
                  <c:v>Flooding</c:v>
                </c:pt>
                <c:pt idx="6">
                  <c:v>Shortage of community meeting spaces</c:v>
                </c:pt>
                <c:pt idx="7">
                  <c:v>Park facilities</c:v>
                </c:pt>
                <c:pt idx="8">
                  <c:v>Natural environment</c:v>
                </c:pt>
                <c:pt idx="9">
                  <c:v>Non-motorized transportation facilities (sidewalks, bicycle lanes)</c:v>
                </c:pt>
                <c:pt idx="10">
                  <c:v>Public safety</c:v>
                </c:pt>
                <c:pt idx="11">
                  <c:v>Roads (maintenance and construction)</c:v>
                </c:pt>
                <c:pt idx="12">
                  <c:v>Need for economic development and job creation</c:v>
                </c:pt>
                <c:pt idx="13">
                  <c:v>Residential development</c:v>
                </c:pt>
                <c:pt idx="14">
                  <c:v>Decline of rural character</c:v>
                </c:pt>
              </c:strCache>
            </c:strRef>
          </c:cat>
          <c:val>
            <c:numRef>
              <c:f>'[Survey Analysis.xlsx]Charts'!$B$136:$B$150</c:f>
              <c:numCache>
                <c:formatCode>General</c:formatCode>
                <c:ptCount val="15"/>
                <c:pt idx="0">
                  <c:v>1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21</c:v>
                </c:pt>
                <c:pt idx="5">
                  <c:v>37</c:v>
                </c:pt>
                <c:pt idx="6">
                  <c:v>44</c:v>
                </c:pt>
                <c:pt idx="7">
                  <c:v>44</c:v>
                </c:pt>
                <c:pt idx="8">
                  <c:v>57</c:v>
                </c:pt>
                <c:pt idx="9">
                  <c:v>63</c:v>
                </c:pt>
                <c:pt idx="10">
                  <c:v>91</c:v>
                </c:pt>
                <c:pt idx="11">
                  <c:v>122</c:v>
                </c:pt>
                <c:pt idx="12">
                  <c:v>133</c:v>
                </c:pt>
                <c:pt idx="13">
                  <c:v>148</c:v>
                </c:pt>
                <c:pt idx="14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58528"/>
        <c:axId val="180658920"/>
      </c:barChart>
      <c:catAx>
        <c:axId val="18065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58920"/>
        <c:crosses val="autoZero"/>
        <c:auto val="1"/>
        <c:lblAlgn val="ctr"/>
        <c:lblOffset val="100"/>
        <c:noMultiLvlLbl val="0"/>
      </c:catAx>
      <c:valAx>
        <c:axId val="180658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 Analysis.xlsx]Charts'!$B$181</c:f>
              <c:strCache>
                <c:ptCount val="1"/>
                <c:pt idx="0">
                  <c:v>Grade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Analysis.xlsx]Charts'!$A$182:$A$192</c:f>
              <c:strCache>
                <c:ptCount val="11"/>
                <c:pt idx="0">
                  <c:v>Telecommunications</c:v>
                </c:pt>
                <c:pt idx="1">
                  <c:v>Land use/zoning</c:v>
                </c:pt>
                <c:pt idx="2">
                  <c:v>Traffic</c:v>
                </c:pt>
                <c:pt idx="3">
                  <c:v>Recreation</c:v>
                </c:pt>
                <c:pt idx="4">
                  <c:v>Utilities</c:v>
                </c:pt>
                <c:pt idx="5">
                  <c:v>Parks</c:v>
                </c:pt>
                <c:pt idx="6">
                  <c:v>Schools</c:v>
                </c:pt>
                <c:pt idx="7">
                  <c:v>Maintenance</c:v>
                </c:pt>
                <c:pt idx="8">
                  <c:v>Sanitation</c:v>
                </c:pt>
                <c:pt idx="9">
                  <c:v>Public safety</c:v>
                </c:pt>
                <c:pt idx="10">
                  <c:v>Fire protection</c:v>
                </c:pt>
              </c:strCache>
            </c:strRef>
          </c:cat>
          <c:val>
            <c:numRef>
              <c:f>'[Survey Analysis.xlsx]Charts'!$B$182:$B$192</c:f>
              <c:numCache>
                <c:formatCode>0.00</c:formatCode>
                <c:ptCount val="11"/>
                <c:pt idx="0">
                  <c:v>2.1666666666666665</c:v>
                </c:pt>
                <c:pt idx="1">
                  <c:v>2.3793103448275863</c:v>
                </c:pt>
                <c:pt idx="2">
                  <c:v>2.5201793721973096</c:v>
                </c:pt>
                <c:pt idx="3">
                  <c:v>2.5489749430523916</c:v>
                </c:pt>
                <c:pt idx="4">
                  <c:v>2.6735159817351599</c:v>
                </c:pt>
                <c:pt idx="5">
                  <c:v>2.8943820224719099</c:v>
                </c:pt>
                <c:pt idx="6">
                  <c:v>2.9411764705882355</c:v>
                </c:pt>
                <c:pt idx="7">
                  <c:v>2.9840546697038723</c:v>
                </c:pt>
                <c:pt idx="8">
                  <c:v>3.0873563218390805</c:v>
                </c:pt>
                <c:pt idx="9">
                  <c:v>3.1096196868008947</c:v>
                </c:pt>
                <c:pt idx="10">
                  <c:v>3.458426966292135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60488"/>
        <c:axId val="180660880"/>
      </c:barChart>
      <c:catAx>
        <c:axId val="180660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60880"/>
        <c:crosses val="autoZero"/>
        <c:auto val="1"/>
        <c:lblAlgn val="ctr"/>
        <c:lblOffset val="100"/>
        <c:noMultiLvlLbl val="0"/>
      </c:catAx>
      <c:valAx>
        <c:axId val="180660880"/>
        <c:scaling>
          <c:orientation val="minMax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6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 Analysis.xlsx]Charts'!$B$5</c:f>
              <c:strCache>
                <c:ptCount val="1"/>
                <c:pt idx="0">
                  <c:v>More 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50800" cap="rnd">
                <a:solidFill>
                  <a:srgbClr val="844029"/>
                </a:solidFill>
                <a:prstDash val="solid"/>
              </a:ln>
              <a:effectLst/>
            </c:spPr>
            <c:trendlineType val="linear"/>
            <c:intercept val="110"/>
            <c:dispRSqr val="0"/>
            <c:dispEq val="0"/>
          </c:trendline>
          <c:cat>
            <c:strRef>
              <c:f>'[Survey Analysis.xlsx]Charts'!$A$6:$A$23</c:f>
              <c:strCache>
                <c:ptCount val="18"/>
                <c:pt idx="0">
                  <c:v>SpendingStreetsroadmaintenance</c:v>
                </c:pt>
                <c:pt idx="1">
                  <c:v>SpendingSidewalks</c:v>
                </c:pt>
                <c:pt idx="2">
                  <c:v>SpendingParks</c:v>
                </c:pt>
                <c:pt idx="3">
                  <c:v>SpendingRiverfrontandriveraccess</c:v>
                </c:pt>
                <c:pt idx="4">
                  <c:v>SpendingTrailsandbikeroutes</c:v>
                </c:pt>
                <c:pt idx="5">
                  <c:v>SpendingCommunitycenter</c:v>
                </c:pt>
                <c:pt idx="6">
                  <c:v>SpendingCityHallbuilding</c:v>
                </c:pt>
                <c:pt idx="7">
                  <c:v>SpendingSanitarysewers</c:v>
                </c:pt>
                <c:pt idx="8">
                  <c:v>SpendingStormwater</c:v>
                </c:pt>
                <c:pt idx="9">
                  <c:v>SpendingInspections</c:v>
                </c:pt>
                <c:pt idx="10">
                  <c:v>SpendingGeneralcitywidecleanup</c:v>
                </c:pt>
                <c:pt idx="11">
                  <c:v>SpendingArtsculturalprogram</c:v>
                </c:pt>
                <c:pt idx="12">
                  <c:v>SpendingRecreationalprograms</c:v>
                </c:pt>
                <c:pt idx="13">
                  <c:v>SpendingAffordablehousing</c:v>
                </c:pt>
                <c:pt idx="14">
                  <c:v>SpendingHistoricpreservation</c:v>
                </c:pt>
                <c:pt idx="15">
                  <c:v>SpendingProgramsfortheelderly</c:v>
                </c:pt>
                <c:pt idx="16">
                  <c:v>SpendingProgramsfortheyouth</c:v>
                </c:pt>
                <c:pt idx="17">
                  <c:v>SpendingEconomicdevelopment</c:v>
                </c:pt>
              </c:strCache>
            </c:strRef>
          </c:cat>
          <c:val>
            <c:numRef>
              <c:f>'[Survey Analysis.xlsx]Charts'!$B$6:$B$23</c:f>
              <c:numCache>
                <c:formatCode>General</c:formatCode>
                <c:ptCount val="18"/>
                <c:pt idx="0">
                  <c:v>130</c:v>
                </c:pt>
                <c:pt idx="1">
                  <c:v>176</c:v>
                </c:pt>
                <c:pt idx="2">
                  <c:v>159</c:v>
                </c:pt>
                <c:pt idx="3">
                  <c:v>130</c:v>
                </c:pt>
                <c:pt idx="4">
                  <c:v>109</c:v>
                </c:pt>
                <c:pt idx="5">
                  <c:v>176</c:v>
                </c:pt>
                <c:pt idx="6">
                  <c:v>24</c:v>
                </c:pt>
                <c:pt idx="7">
                  <c:v>20</c:v>
                </c:pt>
                <c:pt idx="8">
                  <c:v>23</c:v>
                </c:pt>
                <c:pt idx="9">
                  <c:v>18</c:v>
                </c:pt>
                <c:pt idx="10">
                  <c:v>44</c:v>
                </c:pt>
                <c:pt idx="11">
                  <c:v>85</c:v>
                </c:pt>
                <c:pt idx="12">
                  <c:v>183</c:v>
                </c:pt>
                <c:pt idx="13">
                  <c:v>64</c:v>
                </c:pt>
                <c:pt idx="14">
                  <c:v>90</c:v>
                </c:pt>
                <c:pt idx="15">
                  <c:v>92</c:v>
                </c:pt>
                <c:pt idx="16">
                  <c:v>220</c:v>
                </c:pt>
                <c:pt idx="17">
                  <c:v>185</c:v>
                </c:pt>
              </c:numCache>
            </c:numRef>
          </c:val>
        </c:ser>
        <c:ser>
          <c:idx val="1"/>
          <c:order val="1"/>
          <c:tx>
            <c:strRef>
              <c:f>'[Survey Analysis.xlsx]Charts'!$C$5</c:f>
              <c:strCache>
                <c:ptCount val="1"/>
                <c:pt idx="0">
                  <c:v>Less $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'[Survey Analysis.xlsx]Charts'!$A$6:$A$23</c:f>
              <c:strCache>
                <c:ptCount val="18"/>
                <c:pt idx="0">
                  <c:v>SpendingStreetsroadmaintenance</c:v>
                </c:pt>
                <c:pt idx="1">
                  <c:v>SpendingSidewalks</c:v>
                </c:pt>
                <c:pt idx="2">
                  <c:v>SpendingParks</c:v>
                </c:pt>
                <c:pt idx="3">
                  <c:v>SpendingRiverfrontandriveraccess</c:v>
                </c:pt>
                <c:pt idx="4">
                  <c:v>SpendingTrailsandbikeroutes</c:v>
                </c:pt>
                <c:pt idx="5">
                  <c:v>SpendingCommunitycenter</c:v>
                </c:pt>
                <c:pt idx="6">
                  <c:v>SpendingCityHallbuilding</c:v>
                </c:pt>
                <c:pt idx="7">
                  <c:v>SpendingSanitarysewers</c:v>
                </c:pt>
                <c:pt idx="8">
                  <c:v>SpendingStormwater</c:v>
                </c:pt>
                <c:pt idx="9">
                  <c:v>SpendingInspections</c:v>
                </c:pt>
                <c:pt idx="10">
                  <c:v>SpendingGeneralcitywidecleanup</c:v>
                </c:pt>
                <c:pt idx="11">
                  <c:v>SpendingArtsculturalprogram</c:v>
                </c:pt>
                <c:pt idx="12">
                  <c:v>SpendingRecreationalprograms</c:v>
                </c:pt>
                <c:pt idx="13">
                  <c:v>SpendingAffordablehousing</c:v>
                </c:pt>
                <c:pt idx="14">
                  <c:v>SpendingHistoricpreservation</c:v>
                </c:pt>
                <c:pt idx="15">
                  <c:v>SpendingProgramsfortheelderly</c:v>
                </c:pt>
                <c:pt idx="16">
                  <c:v>SpendingProgramsfortheyouth</c:v>
                </c:pt>
                <c:pt idx="17">
                  <c:v>SpendingEconomicdevelopment</c:v>
                </c:pt>
              </c:strCache>
            </c:strRef>
          </c:cat>
          <c:val>
            <c:numRef>
              <c:f>'[Survey Analysis.xlsx]Charts'!$C$6:$C$23</c:f>
              <c:numCache>
                <c:formatCode>General</c:formatCode>
                <c:ptCount val="18"/>
                <c:pt idx="0">
                  <c:v>10</c:v>
                </c:pt>
                <c:pt idx="1">
                  <c:v>35</c:v>
                </c:pt>
                <c:pt idx="2">
                  <c:v>22</c:v>
                </c:pt>
                <c:pt idx="3">
                  <c:v>55</c:v>
                </c:pt>
                <c:pt idx="4">
                  <c:v>57</c:v>
                </c:pt>
                <c:pt idx="5">
                  <c:v>71</c:v>
                </c:pt>
                <c:pt idx="6">
                  <c:v>132</c:v>
                </c:pt>
                <c:pt idx="7">
                  <c:v>26</c:v>
                </c:pt>
                <c:pt idx="8">
                  <c:v>37</c:v>
                </c:pt>
                <c:pt idx="9">
                  <c:v>83</c:v>
                </c:pt>
                <c:pt idx="10">
                  <c:v>37</c:v>
                </c:pt>
                <c:pt idx="11">
                  <c:v>137</c:v>
                </c:pt>
                <c:pt idx="12">
                  <c:v>46</c:v>
                </c:pt>
                <c:pt idx="13">
                  <c:v>154</c:v>
                </c:pt>
                <c:pt idx="14">
                  <c:v>111</c:v>
                </c:pt>
                <c:pt idx="15">
                  <c:v>55</c:v>
                </c:pt>
                <c:pt idx="16">
                  <c:v>20</c:v>
                </c:pt>
                <c:pt idx="17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59312"/>
        <c:axId val="182450856"/>
      </c:barChart>
      <c:catAx>
        <c:axId val="18065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0856"/>
        <c:crosses val="autoZero"/>
        <c:auto val="1"/>
        <c:lblAlgn val="ctr"/>
        <c:lblOffset val="100"/>
        <c:noMultiLvlLbl val="0"/>
      </c:catAx>
      <c:valAx>
        <c:axId val="182450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026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67587" name="Line 1027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88" name="AutoShape 1028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589" name="AutoShape 1029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67590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591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7592" name="Rectangle 10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35D0798-ED64-44E4-87A5-41F7BCF70287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7593" name="Rectangle 10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594" name="Rectangle 103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FE21B0-DE6A-44A2-91EB-E1DC0F6B6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7B258-8CCC-42C8-AD91-789C490A8BC6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0AC9-9CA5-4355-88A8-88C59A916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538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39ACD6-EE0E-4A23-A590-9AF230E2FC00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2E4AD-27D6-4BC2-B50F-2895A0281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452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C8C06-7926-4094-8359-6ECE03BD2FD6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92E59-09DE-4264-9191-5460DFDC8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808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2E2B0D-DDE4-4D85-9A93-4D3A8D9A5D8B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7173D-7579-4393-BD87-F00F325AD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8552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143B8-1DA5-4B87-AF37-785CBE3C3773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93C9-6074-41B5-B69C-E39C8B4E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371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6831-9F01-4D12-B41E-81DB67E95D58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6EB86-43AA-4550-AF63-74F5F3AFE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096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86F9BC-B260-4B71-8815-D9D3DBCF07B5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4D6A-75F1-44FC-9049-03F05D500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0870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DEF4B-9235-401B-AF84-1B11E7D2CD83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1B153-87AB-4407-84C5-EE41BCA59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411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49D92-6159-4045-A48F-3A81E49708DE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91921-4FB3-4B23-A1FF-42B09BE33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0812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025861-954F-450B-BDA1-15121D32D3F5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D6B9-8F66-418E-A7B9-CF503B6DA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9806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6656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ECEB8240-1DCA-4D1C-B69C-39BDE24AB70A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8E77DA-A9BB-41A6-B210-8AF4AC946C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uvall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302736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66800" y="2438400"/>
            <a:ext cx="754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Comprehensive Plan Citizen Survey Results</a:t>
            </a:r>
            <a:endParaRPr lang="en-US" sz="2800" dirty="0"/>
          </a:p>
          <a:p>
            <a:pPr algn="ctr"/>
            <a:r>
              <a:rPr lang="en-US" sz="2800" dirty="0" smtClean="0"/>
              <a:t>March 2014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the </a:t>
            </a:r>
            <a:r>
              <a:rPr lang="en-US" dirty="0"/>
              <a:t>two most important </a:t>
            </a:r>
            <a:r>
              <a:rPr lang="en-US" dirty="0" smtClean="0"/>
              <a:t>issues in </a:t>
            </a:r>
            <a:r>
              <a:rPr lang="en-US" dirty="0"/>
              <a:t>the next five years?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92661" y="-363889"/>
            <a:ext cx="5076827" cy="90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99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</a:t>
            </a:r>
            <a:r>
              <a:rPr lang="en-US" baseline="0" dirty="0" smtClean="0"/>
              <a:t>ing our Local Services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677740"/>
              </p:ext>
            </p:extLst>
          </p:nvPr>
        </p:nvGraphicFramePr>
        <p:xfrm>
          <a:off x="1143000" y="1828800"/>
          <a:ext cx="784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080993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Priorities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864455"/>
              </p:ext>
            </p:extLst>
          </p:nvPr>
        </p:nvGraphicFramePr>
        <p:xfrm>
          <a:off x="838200" y="16002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50875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be your top three spending priorities?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73306" y="-373110"/>
            <a:ext cx="5257802" cy="92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61010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</a:t>
            </a:r>
            <a:r>
              <a:rPr lang="en-US" dirty="0"/>
              <a:t>things </a:t>
            </a:r>
            <a:r>
              <a:rPr lang="en-US" dirty="0" smtClean="0"/>
              <a:t>accomplished </a:t>
            </a:r>
            <a:r>
              <a:rPr lang="en-US" dirty="0"/>
              <a:t>in the next 20 years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53780" y="-353579"/>
            <a:ext cx="5181599" cy="90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8571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Connection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600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 smtClean="0">
                <a:effectLst/>
                <a:latin typeface="Microsoft Sans Serif" panose="020B0604020202020204" pitchFamily="34" charset="0"/>
              </a:rPr>
              <a:t>How do you rate your overall connection to the Duvall community (through volunteering, attending City meetings, participating in local events and recreation, talking to an elected official, etc.)?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824998"/>
              </p:ext>
            </p:extLst>
          </p:nvPr>
        </p:nvGraphicFramePr>
        <p:xfrm>
          <a:off x="0" y="26791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303188"/>
              </p:ext>
            </p:extLst>
          </p:nvPr>
        </p:nvGraphicFramePr>
        <p:xfrm>
          <a:off x="4564655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376222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Involvement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0209"/>
              </p:ext>
            </p:extLst>
          </p:nvPr>
        </p:nvGraphicFramePr>
        <p:xfrm>
          <a:off x="1905000" y="3048000"/>
          <a:ext cx="5638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1695271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 smtClean="0">
                <a:effectLst/>
                <a:latin typeface="Microsoft Sans Serif" panose="020B0604020202020204" pitchFamily="34" charset="0"/>
              </a:rPr>
              <a:t>On average, how many hours do you ordinarily spend in a normal month attending or taking part in any kind of organized group activity or event (not associated with your job) that involves other members of the Duvall community?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74026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facilities needed to keep pace with city demands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43100" y="-342900"/>
            <a:ext cx="5257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8284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Inside Duvall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171023"/>
              </p:ext>
            </p:extLst>
          </p:nvPr>
        </p:nvGraphicFramePr>
        <p:xfrm>
          <a:off x="762000" y="18288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790602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shop most outside of Duvall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824040"/>
              </p:ext>
            </p:extLst>
          </p:nvPr>
        </p:nvGraphicFramePr>
        <p:xfrm>
          <a:off x="1447799" y="1905000"/>
          <a:ext cx="723582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47492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330480"/>
              </p:ext>
            </p:extLst>
          </p:nvPr>
        </p:nvGraphicFramePr>
        <p:xfrm>
          <a:off x="914400" y="14446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105915"/>
              </p:ext>
            </p:extLst>
          </p:nvPr>
        </p:nvGraphicFramePr>
        <p:xfrm>
          <a:off x="4800600" y="14675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164403"/>
              </p:ext>
            </p:extLst>
          </p:nvPr>
        </p:nvGraphicFramePr>
        <p:xfrm>
          <a:off x="-304800" y="4229559"/>
          <a:ext cx="4495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263539"/>
              </p:ext>
            </p:extLst>
          </p:nvPr>
        </p:nvGraphicFramePr>
        <p:xfrm>
          <a:off x="4114800" y="41910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97017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Locations by Service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080306"/>
              </p:ext>
            </p:extLst>
          </p:nvPr>
        </p:nvGraphicFramePr>
        <p:xfrm>
          <a:off x="990601" y="1444625"/>
          <a:ext cx="7924800" cy="54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284992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Locations - table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08152"/>
              </p:ext>
            </p:extLst>
          </p:nvPr>
        </p:nvGraphicFramePr>
        <p:xfrm>
          <a:off x="914399" y="1828800"/>
          <a:ext cx="8001001" cy="4267199"/>
        </p:xfrm>
        <a:graphic>
          <a:graphicData uri="http://schemas.openxmlformats.org/drawingml/2006/table">
            <a:tbl>
              <a:tblPr/>
              <a:tblGrid>
                <a:gridCol w="1505473"/>
                <a:gridCol w="811941"/>
                <a:gridCol w="811941"/>
                <a:gridCol w="811941"/>
                <a:gridCol w="811941"/>
                <a:gridCol w="811941"/>
                <a:gridCol w="811941"/>
                <a:gridCol w="811941"/>
                <a:gridCol w="811941"/>
              </a:tblGrid>
              <a:tr h="104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Gasoline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Groceries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Hardware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Household Items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Dining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Clothing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Prescriptions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Microsoft Sans Serif" panose="020B0604020202020204" pitchFamily="34" charset="0"/>
                        </a:rPr>
                        <a:t>Duvall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Microsoft Sans Serif" panose="020B0604020202020204" pitchFamily="34" charset="0"/>
                        </a:rPr>
                        <a:t>Carnation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Microsoft Sans Serif" panose="020B0604020202020204" pitchFamily="34" charset="0"/>
                        </a:rPr>
                        <a:t>Monroe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Microsoft Sans Serif" panose="020B0604020202020204" pitchFamily="34" charset="0"/>
                        </a:rPr>
                        <a:t>Redmond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Microsoft Sans Serif" panose="020B0604020202020204" pitchFamily="34" charset="0"/>
                        </a:rPr>
                        <a:t>Woodinville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Microsoft Sans Serif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42223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Commute Method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092689"/>
              </p:ext>
            </p:extLst>
          </p:nvPr>
        </p:nvGraphicFramePr>
        <p:xfrm>
          <a:off x="1066800" y="18288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789218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Commute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807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530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you move to Duvall?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47492" y="-547293"/>
            <a:ext cx="4800601" cy="90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2483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577221"/>
              </p:ext>
            </p:extLst>
          </p:nvPr>
        </p:nvGraphicFramePr>
        <p:xfrm>
          <a:off x="1752600" y="1905000"/>
          <a:ext cx="6172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6685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like to see Vision Statement enhanced?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43102" y="-342900"/>
            <a:ext cx="52577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613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Life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995184"/>
              </p:ext>
            </p:extLst>
          </p:nvPr>
        </p:nvGraphicFramePr>
        <p:xfrm>
          <a:off x="1219200" y="16002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241194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43100" y="-342901"/>
            <a:ext cx="52578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top three things about Duvall that you </a:t>
            </a:r>
            <a:r>
              <a:rPr lang="en-US" dirty="0" smtClean="0"/>
              <a:t>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78367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important issues facing Duvall in next 5 years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799156"/>
              </p:ext>
            </p:extLst>
          </p:nvPr>
        </p:nvGraphicFramePr>
        <p:xfrm>
          <a:off x="1066799" y="1600200"/>
          <a:ext cx="761682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8005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the </a:t>
            </a:r>
            <a:r>
              <a:rPr lang="en-US" dirty="0"/>
              <a:t>top three issues facing Duvall today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35480" y="-325757"/>
            <a:ext cx="527304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2579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Eclipse">
  <a:themeElements>
    <a:clrScheme name="Eclipse 11">
      <a:dk1>
        <a:srgbClr val="844029"/>
      </a:dk1>
      <a:lt1>
        <a:srgbClr val="FFFFFF"/>
      </a:lt1>
      <a:dk2>
        <a:srgbClr val="494F13"/>
      </a:dk2>
      <a:lt2>
        <a:srgbClr val="5F5F5F"/>
      </a:lt2>
      <a:accent1>
        <a:srgbClr val="494F13"/>
      </a:accent1>
      <a:accent2>
        <a:srgbClr val="4D7992"/>
      </a:accent2>
      <a:accent3>
        <a:srgbClr val="FFFFFF"/>
      </a:accent3>
      <a:accent4>
        <a:srgbClr val="703521"/>
      </a:accent4>
      <a:accent5>
        <a:srgbClr val="B1B2AA"/>
      </a:accent5>
      <a:accent6>
        <a:srgbClr val="456D84"/>
      </a:accent6>
      <a:hlink>
        <a:srgbClr val="844029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844029"/>
        </a:dk1>
        <a:lt1>
          <a:srgbClr val="FFFFFF"/>
        </a:lt1>
        <a:dk2>
          <a:srgbClr val="494F13"/>
        </a:dk2>
        <a:lt2>
          <a:srgbClr val="5F5F5F"/>
        </a:lt2>
        <a:accent1>
          <a:srgbClr val="494F13"/>
        </a:accent1>
        <a:accent2>
          <a:srgbClr val="4D7992"/>
        </a:accent2>
        <a:accent3>
          <a:srgbClr val="FFFFFF"/>
        </a:accent3>
        <a:accent4>
          <a:srgbClr val="703521"/>
        </a:accent4>
        <a:accent5>
          <a:srgbClr val="B1B2AA"/>
        </a:accent5>
        <a:accent6>
          <a:srgbClr val="456D84"/>
        </a:accent6>
        <a:hlink>
          <a:srgbClr val="84402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1704</TotalTime>
  <Words>359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Microsoft Sans Serif</vt:lpstr>
      <vt:lpstr>Times New Roman</vt:lpstr>
      <vt:lpstr>Verdana</vt:lpstr>
      <vt:lpstr>Wingdings</vt:lpstr>
      <vt:lpstr>Eclipse</vt:lpstr>
      <vt:lpstr>PowerPoint Presentation</vt:lpstr>
      <vt:lpstr>Demographics</vt:lpstr>
      <vt:lpstr>Why did you move to Duvall?</vt:lpstr>
      <vt:lpstr>Vision</vt:lpstr>
      <vt:lpstr>How would you like to see Vision Statement enhanced?</vt:lpstr>
      <vt:lpstr>Quality of Life</vt:lpstr>
      <vt:lpstr>What are the top three things about Duvall that you value?</vt:lpstr>
      <vt:lpstr>Most important issues facing Duvall in next 5 years</vt:lpstr>
      <vt:lpstr>What are the top three issues facing Duvall today?</vt:lpstr>
      <vt:lpstr>What are the two most important issues in the next five years?</vt:lpstr>
      <vt:lpstr>Grading our Local Services</vt:lpstr>
      <vt:lpstr>Spending Priorities</vt:lpstr>
      <vt:lpstr>What would be your top three spending priorities?</vt:lpstr>
      <vt:lpstr>Three new things accomplished in the next 20 years </vt:lpstr>
      <vt:lpstr>City Connection</vt:lpstr>
      <vt:lpstr>Community Involvement</vt:lpstr>
      <vt:lpstr>Services and facilities needed to keep pace with city demands </vt:lpstr>
      <vt:lpstr>Shopping Inside Duvall</vt:lpstr>
      <vt:lpstr>Where do you shop most outside of Duvall</vt:lpstr>
      <vt:lpstr>Shopping Locations by Service</vt:lpstr>
      <vt:lpstr>Purchase Locations - table</vt:lpstr>
      <vt:lpstr>Commute Method</vt:lpstr>
      <vt:lpstr>Commute Location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Duvall 2008 and behond</dc:title>
  <dc:creator>Will Ibershof</dc:creator>
  <cp:lastModifiedBy>Anne Wright-Cunniff</cp:lastModifiedBy>
  <cp:revision>90</cp:revision>
  <dcterms:created xsi:type="dcterms:W3CDTF">2008-01-15T16:35:23Z</dcterms:created>
  <dcterms:modified xsi:type="dcterms:W3CDTF">2014-03-05T18:48:09Z</dcterms:modified>
</cp:coreProperties>
</file>