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31"/>
  </p:notesMasterIdLst>
  <p:handoutMasterIdLst>
    <p:handoutMasterId r:id="rId32"/>
  </p:handoutMasterIdLst>
  <p:sldIdLst>
    <p:sldId id="257" r:id="rId2"/>
    <p:sldId id="263" r:id="rId3"/>
    <p:sldId id="270" r:id="rId4"/>
    <p:sldId id="281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67" r:id="rId17"/>
    <p:sldId id="268" r:id="rId18"/>
    <p:sldId id="295" r:id="rId19"/>
    <p:sldId id="296" r:id="rId20"/>
    <p:sldId id="299" r:id="rId21"/>
    <p:sldId id="272" r:id="rId22"/>
    <p:sldId id="274" r:id="rId23"/>
    <p:sldId id="275" r:id="rId24"/>
    <p:sldId id="276" r:id="rId25"/>
    <p:sldId id="277" r:id="rId26"/>
    <p:sldId id="280" r:id="rId27"/>
    <p:sldId id="279" r:id="rId28"/>
    <p:sldId id="260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6D83"/>
    <a:srgbClr val="502718"/>
    <a:srgbClr val="6A3320"/>
    <a:srgbClr val="4D7992"/>
    <a:srgbClr val="833F28"/>
    <a:srgbClr val="7D871D"/>
    <a:srgbClr val="81562B"/>
    <a:srgbClr val="996633"/>
    <a:srgbClr val="494F11"/>
    <a:srgbClr val="9BA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81585355954217"/>
          <c:y val="0.1116748687664042"/>
          <c:w val="0.52473117406715908"/>
          <c:h val="0.79529568569553799"/>
        </c:manualLayout>
      </c:layout>
      <c:pieChart>
        <c:varyColors val="1"/>
        <c:ser>
          <c:idx val="0"/>
          <c:order val="0"/>
          <c:tx>
            <c:strRef>
              <c:f>'[Survey Analysis.xlsx]Charts'!$B$159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-0.12946735395189005"/>
                  <c:y val="0.116319512795275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852233676975949"/>
                  <c:y val="6.19213418635170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5.55555555555555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9999999999999895E-2"/>
                  <c:y val="-3.24074074074074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'[Survey Analysis.xlsx]Charts'!$A$160:$A$165</c:f>
              <c:strCache>
                <c:ptCount val="6"/>
                <c:pt idx="0">
                  <c:v>Excellent</c:v>
                </c:pt>
                <c:pt idx="1">
                  <c:v>Above average</c:v>
                </c:pt>
                <c:pt idx="2">
                  <c:v>Average</c:v>
                </c:pt>
                <c:pt idx="3">
                  <c:v>Below average</c:v>
                </c:pt>
                <c:pt idx="4">
                  <c:v>Poor</c:v>
                </c:pt>
                <c:pt idx="5">
                  <c:v>Unknown</c:v>
                </c:pt>
              </c:strCache>
            </c:strRef>
          </c:cat>
          <c:val>
            <c:numRef>
              <c:f>'[Survey Analysis.xlsx]Charts'!$B$160:$B$165</c:f>
              <c:numCache>
                <c:formatCode>General</c:formatCode>
                <c:ptCount val="6"/>
                <c:pt idx="0">
                  <c:v>134</c:v>
                </c:pt>
                <c:pt idx="1">
                  <c:v>265</c:v>
                </c:pt>
                <c:pt idx="2">
                  <c:v>65</c:v>
                </c:pt>
                <c:pt idx="3">
                  <c:v>6</c:v>
                </c:pt>
                <c:pt idx="4">
                  <c:v>1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Respondent</a:t>
            </a:r>
            <a:r>
              <a:rPr lang="en-US" baseline="0"/>
              <a:t> </a:t>
            </a:r>
            <a:r>
              <a:rPr lang="en-US"/>
              <a:t>Age</a:t>
            </a:r>
          </a:p>
        </c:rich>
      </c:tx>
      <c:layout>
        <c:manualLayout>
          <c:xMode val="edge"/>
          <c:yMode val="edge"/>
          <c:x val="0.10619444444444445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7198447069116358"/>
          <c:y val="0.28684893554972296"/>
          <c:w val="0.40047572178477692"/>
          <c:h val="0.66745953630796151"/>
        </c:manualLayout>
      </c:layout>
      <c:pieChart>
        <c:varyColors val="1"/>
        <c:ser>
          <c:idx val="0"/>
          <c:order val="0"/>
          <c:tx>
            <c:strRef>
              <c:f>'[Survey Analysis.xlsx]Charts'!$B$35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'[Survey Analysis.xlsx]Charts'!$A$36:$A$42</c:f>
              <c:strCache>
                <c:ptCount val="7"/>
                <c:pt idx="0">
                  <c:v>Younger than 25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and older</c:v>
                </c:pt>
                <c:pt idx="6">
                  <c:v>Unknown</c:v>
                </c:pt>
              </c:strCache>
            </c:strRef>
          </c:cat>
          <c:val>
            <c:numRef>
              <c:f>'[Survey Analysis.xlsx]Charts'!$B$36:$B$42</c:f>
              <c:numCache>
                <c:formatCode>General</c:formatCode>
                <c:ptCount val="7"/>
                <c:pt idx="0">
                  <c:v>8</c:v>
                </c:pt>
                <c:pt idx="1">
                  <c:v>84</c:v>
                </c:pt>
                <c:pt idx="2">
                  <c:v>165</c:v>
                </c:pt>
                <c:pt idx="3">
                  <c:v>112</c:v>
                </c:pt>
                <c:pt idx="4">
                  <c:v>43</c:v>
                </c:pt>
                <c:pt idx="5">
                  <c:v>17</c:v>
                </c:pt>
                <c:pt idx="6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Resident Length</a:t>
            </a:r>
          </a:p>
          <a:p>
            <a:pPr algn="l">
              <a:defRPr/>
            </a:pPr>
            <a:r>
              <a:rPr lang="en-US"/>
              <a:t>(years)</a:t>
            </a:r>
          </a:p>
        </c:rich>
      </c:tx>
      <c:layout>
        <c:manualLayout>
          <c:xMode val="edge"/>
          <c:yMode val="edge"/>
          <c:x val="4.0222222222222187E-2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6497550306211729"/>
          <c:y val="0.21750546806649168"/>
          <c:w val="0.38949343832020999"/>
          <c:h val="0.64915573053368325"/>
        </c:manualLayout>
      </c:layout>
      <c:pieChart>
        <c:varyColors val="1"/>
        <c:ser>
          <c:idx val="0"/>
          <c:order val="0"/>
          <c:tx>
            <c:strRef>
              <c:f>'[Survey Analysis.xlsx]Charts'!$B$73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'[Survey Analysis.xlsx]Charts'!$A$74:$A$82</c:f>
              <c:strCache>
                <c:ptCount val="9"/>
                <c:pt idx="0">
                  <c:v>0 to 1.5</c:v>
                </c:pt>
                <c:pt idx="1">
                  <c:v>1.6 to 2.5</c:v>
                </c:pt>
                <c:pt idx="2">
                  <c:v>3 to 5</c:v>
                </c:pt>
                <c:pt idx="3">
                  <c:v>5.5 to 7.5</c:v>
                </c:pt>
                <c:pt idx="4">
                  <c:v>8 to 10</c:v>
                </c:pt>
                <c:pt idx="5">
                  <c:v>11 to 15</c:v>
                </c:pt>
                <c:pt idx="6">
                  <c:v>16 to 22</c:v>
                </c:pt>
                <c:pt idx="7">
                  <c:v>23 or more</c:v>
                </c:pt>
                <c:pt idx="8">
                  <c:v>Unknown</c:v>
                </c:pt>
              </c:strCache>
            </c:strRef>
          </c:cat>
          <c:val>
            <c:numRef>
              <c:f>'[Survey Analysis.xlsx]Charts'!$B$74:$B$82</c:f>
              <c:numCache>
                <c:formatCode>General</c:formatCode>
                <c:ptCount val="9"/>
                <c:pt idx="0">
                  <c:v>53</c:v>
                </c:pt>
                <c:pt idx="1">
                  <c:v>54</c:v>
                </c:pt>
                <c:pt idx="2">
                  <c:v>59</c:v>
                </c:pt>
                <c:pt idx="3">
                  <c:v>46</c:v>
                </c:pt>
                <c:pt idx="4">
                  <c:v>66</c:v>
                </c:pt>
                <c:pt idx="5">
                  <c:v>76</c:v>
                </c:pt>
                <c:pt idx="6">
                  <c:v>46</c:v>
                </c:pt>
                <c:pt idx="7">
                  <c:v>33</c:v>
                </c:pt>
                <c:pt idx="8">
                  <c:v>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Household</a:t>
            </a:r>
          </a:p>
          <a:p>
            <a:pPr>
              <a:defRPr/>
            </a:pPr>
            <a:r>
              <a:rPr lang="en-US" dirty="0" smtClean="0"/>
              <a:t>Size</a:t>
            </a:r>
            <a:endParaRPr lang="en-US" dirty="0"/>
          </a:p>
        </c:rich>
      </c:tx>
      <c:layout>
        <c:manualLayout>
          <c:xMode val="edge"/>
          <c:yMode val="edge"/>
          <c:x val="8.2095066506517198E-2"/>
          <c:y val="0.123093639030415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7476224846894141"/>
          <c:y val="0.14333041703120444"/>
          <c:w val="0.45047572178477691"/>
          <c:h val="0.75079286964129488"/>
        </c:manualLayout>
      </c:layout>
      <c:pieChart>
        <c:varyColors val="1"/>
        <c:ser>
          <c:idx val="0"/>
          <c:order val="0"/>
          <c:tx>
            <c:strRef>
              <c:f>'[Survey Analysis.xlsx]Charts'!$B$93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-5.2777777777777778E-2"/>
                  <c:y val="5.55555555555555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8333333333333334E-2"/>
                  <c:y val="9.259259259259258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6666666666666614E-2"/>
                  <c:y val="-3.70370370370370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3.8888888888888841E-2"/>
                  <c:y val="1.38888888888888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'[Survey Analysis.xlsx]Charts'!$A$94:$A$102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Unknown</c:v>
                </c:pt>
              </c:strCache>
            </c:strRef>
          </c:cat>
          <c:val>
            <c:numRef>
              <c:f>'[Survey Analysis.xlsx]Charts'!$B$94:$B$102</c:f>
              <c:numCache>
                <c:formatCode>General</c:formatCode>
                <c:ptCount val="9"/>
                <c:pt idx="0">
                  <c:v>23</c:v>
                </c:pt>
                <c:pt idx="1">
                  <c:v>99</c:v>
                </c:pt>
                <c:pt idx="2">
                  <c:v>87</c:v>
                </c:pt>
                <c:pt idx="3">
                  <c:v>131</c:v>
                </c:pt>
                <c:pt idx="4">
                  <c:v>49</c:v>
                </c:pt>
                <c:pt idx="5">
                  <c:v>28</c:v>
                </c:pt>
                <c:pt idx="6">
                  <c:v>10</c:v>
                </c:pt>
                <c:pt idx="7">
                  <c:v>2</c:v>
                </c:pt>
                <c:pt idx="8">
                  <c:v>52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Children </a:t>
            </a:r>
            <a:r>
              <a:rPr lang="en-US" dirty="0" smtClean="0"/>
              <a:t>in</a:t>
            </a:r>
          </a:p>
          <a:p>
            <a:pPr>
              <a:defRPr/>
            </a:pPr>
            <a:r>
              <a:rPr lang="en-US" dirty="0" smtClean="0"/>
              <a:t>Household</a:t>
            </a:r>
            <a:endParaRPr lang="en-US" dirty="0"/>
          </a:p>
        </c:rich>
      </c:tx>
      <c:layout>
        <c:manualLayout>
          <c:xMode val="edge"/>
          <c:yMode val="edge"/>
          <c:x val="0.12018191691555796"/>
          <c:y val="0.143790721012814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3587335958005252"/>
          <c:y val="0.19425634295713035"/>
          <c:w val="0.44214238845144355"/>
          <c:h val="0.73690398075240593"/>
        </c:manualLayout>
      </c:layout>
      <c:pieChart>
        <c:varyColors val="1"/>
        <c:ser>
          <c:idx val="0"/>
          <c:order val="0"/>
          <c:tx>
            <c:strRef>
              <c:f>'[Survey Analysis.xlsx]Charts'!$B$114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layout>
                <c:manualLayout>
                  <c:x val="-5.8333333333333383E-2"/>
                  <c:y val="7.4074074074074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1111111111111165E-2"/>
                  <c:y val="-4.2437781360066642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3333333333333333E-2"/>
                  <c:y val="-8.33333333333333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'[Survey Analysis.xlsx]Charts'!$A$115:$A$122</c:f>
              <c:strCach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Unknown</c:v>
                </c:pt>
              </c:strCache>
            </c:strRef>
          </c:cat>
          <c:val>
            <c:numRef>
              <c:f>'[Survey Analysis.xlsx]Charts'!$B$115:$B$122</c:f>
              <c:numCache>
                <c:formatCode>General</c:formatCode>
                <c:ptCount val="8"/>
                <c:pt idx="0">
                  <c:v>125</c:v>
                </c:pt>
                <c:pt idx="1">
                  <c:v>83</c:v>
                </c:pt>
                <c:pt idx="2">
                  <c:v>122</c:v>
                </c:pt>
                <c:pt idx="3">
                  <c:v>48</c:v>
                </c:pt>
                <c:pt idx="4">
                  <c:v>21</c:v>
                </c:pt>
                <c:pt idx="5">
                  <c:v>3</c:v>
                </c:pt>
                <c:pt idx="6">
                  <c:v>2</c:v>
                </c:pt>
                <c:pt idx="7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33C4B-3640-4189-B136-84C663454588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362E3-34AB-41C8-BFE9-DC8FFFD60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86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292BE-E5C0-419A-863C-02214B958346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A5911-FE23-471A-A7C0-1FD8B6ECE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3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D3F5-27E0-4DDE-B784-599327A8CEC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VISION 2040 &amp; Comp Plan Updates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23 &amp; 24,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4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8F62-EF4B-4B55-AB19-DF3DA66A2C0E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C5C-D57B-4702-889C-60FBBDE93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1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8F62-EF4B-4B55-AB19-DF3DA66A2C0E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C5C-D57B-4702-889C-60FBBDE93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8F62-EF4B-4B55-AB19-DF3DA66A2C0E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C5C-D57B-4702-889C-60FBBDE93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8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no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475" y="304800"/>
            <a:ext cx="704215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2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9" name="Picture 13" descr="PSRClogo_boxlin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6370638"/>
            <a:ext cx="15557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1524000"/>
            <a:ext cx="6477000" cy="4343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</p:txBody>
      </p:sp>
      <p:sp>
        <p:nvSpPr>
          <p:cNvPr id="12" name="Text Box 9"/>
          <p:cNvSpPr txBox="1">
            <a:spLocks noChangeArrowheads="1"/>
          </p:cNvSpPr>
          <p:nvPr userDrawn="1"/>
        </p:nvSpPr>
        <p:spPr bwMode="auto">
          <a:xfrm>
            <a:off x="152400" y="76200"/>
            <a:ext cx="69088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sz="1200" b="1" dirty="0" smtClean="0">
                <a:solidFill>
                  <a:srgbClr val="B3C3D1"/>
                </a:solidFill>
              </a:rPr>
              <a:t>VISION 2040 &amp; Comprehensive Plan Update</a:t>
            </a:r>
            <a:r>
              <a:rPr lang="en-US" sz="1200" b="1" baseline="0" dirty="0" smtClean="0">
                <a:solidFill>
                  <a:srgbClr val="B3C3D1"/>
                </a:solidFill>
              </a:rPr>
              <a:t>s</a:t>
            </a:r>
            <a:endParaRPr lang="en-US" sz="1200" b="1" dirty="0">
              <a:solidFill>
                <a:srgbClr val="B3C3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98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8F62-EF4B-4B55-AB19-DF3DA66A2C0E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C5C-D57B-4702-889C-60FBBDE93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8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8F62-EF4B-4B55-AB19-DF3DA66A2C0E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C5C-D57B-4702-889C-60FBBDE93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8F62-EF4B-4B55-AB19-DF3DA66A2C0E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C5C-D57B-4702-889C-60FBBDE93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7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8F62-EF4B-4B55-AB19-DF3DA66A2C0E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C5C-D57B-4702-889C-60FBBDE93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8F62-EF4B-4B55-AB19-DF3DA66A2C0E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C5C-D57B-4702-889C-60FBBDE93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9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8F62-EF4B-4B55-AB19-DF3DA66A2C0E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C5C-D57B-4702-889C-60FBBDE93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2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8F62-EF4B-4B55-AB19-DF3DA66A2C0E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C5C-D57B-4702-889C-60FBBDE93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8F62-EF4B-4B55-AB19-DF3DA66A2C0E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C5C-D57B-4702-889C-60FBBDE93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D8F62-EF4B-4B55-AB19-DF3DA66A2C0E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AFC5C-D57B-4702-889C-60FBBDE93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4063" y="265503"/>
            <a:ext cx="8576624" cy="6166204"/>
            <a:chOff x="314063" y="265503"/>
            <a:chExt cx="8576624" cy="61662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BE1D6"/>
                </a:clrFrom>
                <a:clrTo>
                  <a:srgbClr val="EBE1D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2194983" y="-642551"/>
              <a:ext cx="5619008" cy="77724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effectLst>
              <a:softEdge rad="444500"/>
            </a:effectLst>
          </p:spPr>
        </p:pic>
        <p:sp>
          <p:nvSpPr>
            <p:cNvPr id="3" name="Rounded Rectangle 2"/>
            <p:cNvSpPr/>
            <p:nvPr/>
          </p:nvSpPr>
          <p:spPr>
            <a:xfrm rot="10800000">
              <a:off x="314063" y="6116595"/>
              <a:ext cx="8513806" cy="315112"/>
            </a:xfrm>
            <a:prstGeom prst="roundRect">
              <a:avLst/>
            </a:prstGeom>
            <a:gradFill flip="none" rotWithShape="1">
              <a:gsLst>
                <a:gs pos="0">
                  <a:srgbClr val="456D83"/>
                </a:gs>
                <a:gs pos="50000">
                  <a:srgbClr val="709CB4">
                    <a:alpha val="76000"/>
                  </a:srgbClr>
                </a:gs>
                <a:gs pos="100000">
                  <a:schemeClr val="accent1">
                    <a:tint val="23500"/>
                    <a:satMod val="160000"/>
                    <a:alpha val="22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0800000">
              <a:off x="1927651" y="5708824"/>
              <a:ext cx="6900215" cy="337734"/>
            </a:xfrm>
            <a:prstGeom prst="roundRect">
              <a:avLst/>
            </a:prstGeom>
            <a:gradFill flip="none" rotWithShape="1">
              <a:gsLst>
                <a:gs pos="0">
                  <a:srgbClr val="494F11"/>
                </a:gs>
                <a:gs pos="41000">
                  <a:schemeClr val="accent6">
                    <a:lumMod val="60000"/>
                    <a:lumOff val="40000"/>
                    <a:alpha val="91000"/>
                  </a:schemeClr>
                </a:gs>
                <a:gs pos="100000">
                  <a:schemeClr val="bg1">
                    <a:alpha val="46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 rot="16200000">
              <a:off x="-2205682" y="3132437"/>
              <a:ext cx="5474047" cy="321279"/>
            </a:xfrm>
            <a:prstGeom prst="roundRect">
              <a:avLst/>
            </a:prstGeom>
            <a:gradFill flip="none" rotWithShape="1">
              <a:gsLst>
                <a:gs pos="0">
                  <a:srgbClr val="6A3320"/>
                </a:gs>
                <a:gs pos="15000">
                  <a:srgbClr val="996633"/>
                </a:gs>
                <a:gs pos="100000">
                  <a:schemeClr val="bg1">
                    <a:alpha val="54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440" y="265503"/>
              <a:ext cx="2103120" cy="124256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087395" y="2631472"/>
            <a:ext cx="7018637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City of Duvall</a:t>
            </a:r>
          </a:p>
          <a:p>
            <a:pPr algn="ctr"/>
            <a:r>
              <a:rPr lang="en-US" sz="4000" b="1" dirty="0" smtClean="0">
                <a:cs typeface="Aharoni" panose="02010803020104030203" pitchFamily="2" charset="-79"/>
              </a:rPr>
              <a:t>2015 Comprehensive Plan</a:t>
            </a:r>
            <a:endParaRPr lang="en-US" sz="4000" b="1" dirty="0"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0530" y="5532794"/>
            <a:ext cx="516513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/>
              <a:t>Community Open House – September 22, 2014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7126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7848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80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7457"/>
            <a:ext cx="8026788" cy="613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08734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3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798671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24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67" y="228600"/>
            <a:ext cx="801230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64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3" y="211187"/>
            <a:ext cx="8891154" cy="651173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08218" y="5788616"/>
            <a:ext cx="1787235" cy="40011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Sustainability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2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4063" y="265503"/>
            <a:ext cx="8576624" cy="6166204"/>
            <a:chOff x="314063" y="265503"/>
            <a:chExt cx="8576624" cy="61662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BE1D6"/>
                </a:clrFrom>
                <a:clrTo>
                  <a:srgbClr val="EBE1D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2194983" y="-642551"/>
              <a:ext cx="5619008" cy="77724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effectLst>
              <a:softEdge rad="444500"/>
            </a:effectLst>
          </p:spPr>
        </p:pic>
        <p:sp>
          <p:nvSpPr>
            <p:cNvPr id="3" name="Rounded Rectangle 2"/>
            <p:cNvSpPr/>
            <p:nvPr/>
          </p:nvSpPr>
          <p:spPr>
            <a:xfrm rot="10800000">
              <a:off x="314063" y="6116595"/>
              <a:ext cx="8513806" cy="315112"/>
            </a:xfrm>
            <a:prstGeom prst="roundRect">
              <a:avLst/>
            </a:prstGeom>
            <a:gradFill flip="none" rotWithShape="1">
              <a:gsLst>
                <a:gs pos="0">
                  <a:srgbClr val="456D83"/>
                </a:gs>
                <a:gs pos="50000">
                  <a:srgbClr val="709CB4">
                    <a:alpha val="76000"/>
                  </a:srgbClr>
                </a:gs>
                <a:gs pos="100000">
                  <a:schemeClr val="accent1">
                    <a:tint val="23500"/>
                    <a:satMod val="160000"/>
                    <a:alpha val="22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0800000">
              <a:off x="1927651" y="5708824"/>
              <a:ext cx="6900215" cy="337734"/>
            </a:xfrm>
            <a:prstGeom prst="roundRect">
              <a:avLst/>
            </a:prstGeom>
            <a:gradFill flip="none" rotWithShape="1">
              <a:gsLst>
                <a:gs pos="0">
                  <a:srgbClr val="494F11"/>
                </a:gs>
                <a:gs pos="41000">
                  <a:schemeClr val="accent6">
                    <a:lumMod val="60000"/>
                    <a:lumOff val="40000"/>
                    <a:alpha val="91000"/>
                  </a:schemeClr>
                </a:gs>
                <a:gs pos="100000">
                  <a:schemeClr val="bg1">
                    <a:alpha val="46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 rot="16200000">
              <a:off x="-2205682" y="3132437"/>
              <a:ext cx="5474047" cy="321279"/>
            </a:xfrm>
            <a:prstGeom prst="roundRect">
              <a:avLst/>
            </a:prstGeom>
            <a:gradFill flip="none" rotWithShape="1">
              <a:gsLst>
                <a:gs pos="0">
                  <a:srgbClr val="6A3320"/>
                </a:gs>
                <a:gs pos="15000">
                  <a:srgbClr val="996633"/>
                </a:gs>
                <a:gs pos="100000">
                  <a:schemeClr val="bg1">
                    <a:alpha val="54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440" y="265503"/>
              <a:ext cx="2103120" cy="124256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087395" y="2046699"/>
            <a:ext cx="7018637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cs typeface="Aharoni" panose="02010803020104030203" pitchFamily="2" charset="-79"/>
              </a:rPr>
              <a:t>For the 2004 update:</a:t>
            </a:r>
          </a:p>
          <a:p>
            <a:pPr algn="ctr"/>
            <a:r>
              <a:rPr lang="en-US" sz="4000" b="1" dirty="0" smtClean="0">
                <a:cs typeface="Aharoni" panose="02010803020104030203" pitchFamily="2" charset="-79"/>
              </a:rPr>
              <a:t>Community survey</a:t>
            </a:r>
          </a:p>
          <a:p>
            <a:pPr algn="ctr"/>
            <a:r>
              <a:rPr lang="en-US" sz="4000" b="1" dirty="0" smtClean="0">
                <a:cs typeface="Aharoni" panose="02010803020104030203" pitchFamily="2" charset="-79"/>
              </a:rPr>
              <a:t>City Wide Vision Plan</a:t>
            </a:r>
          </a:p>
          <a:p>
            <a:pPr algn="ctr"/>
            <a:r>
              <a:rPr lang="en-US" sz="4000" b="1" dirty="0" smtClean="0">
                <a:cs typeface="Aharoni" panose="02010803020104030203" pitchFamily="2" charset="-79"/>
              </a:rPr>
              <a:t>Downtown Plan</a:t>
            </a:r>
            <a:endParaRPr lang="en-US" sz="40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7440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4063" y="265503"/>
            <a:ext cx="8576624" cy="6166204"/>
            <a:chOff x="314063" y="265503"/>
            <a:chExt cx="8576624" cy="61662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BE1D6"/>
                </a:clrFrom>
                <a:clrTo>
                  <a:srgbClr val="EBE1D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2194983" y="-642551"/>
              <a:ext cx="5619008" cy="77724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effectLst>
              <a:softEdge rad="444500"/>
            </a:effectLst>
          </p:spPr>
        </p:pic>
        <p:sp>
          <p:nvSpPr>
            <p:cNvPr id="3" name="Rounded Rectangle 2"/>
            <p:cNvSpPr/>
            <p:nvPr/>
          </p:nvSpPr>
          <p:spPr>
            <a:xfrm rot="10800000">
              <a:off x="314063" y="6116595"/>
              <a:ext cx="8513806" cy="315112"/>
            </a:xfrm>
            <a:prstGeom prst="roundRect">
              <a:avLst/>
            </a:prstGeom>
            <a:gradFill flip="none" rotWithShape="1">
              <a:gsLst>
                <a:gs pos="0">
                  <a:srgbClr val="456D83"/>
                </a:gs>
                <a:gs pos="50000">
                  <a:srgbClr val="709CB4">
                    <a:alpha val="76000"/>
                  </a:srgbClr>
                </a:gs>
                <a:gs pos="100000">
                  <a:schemeClr val="accent1">
                    <a:tint val="23500"/>
                    <a:satMod val="160000"/>
                    <a:alpha val="22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0800000">
              <a:off x="1927651" y="5708824"/>
              <a:ext cx="6900215" cy="337734"/>
            </a:xfrm>
            <a:prstGeom prst="roundRect">
              <a:avLst/>
            </a:prstGeom>
            <a:gradFill flip="none" rotWithShape="1">
              <a:gsLst>
                <a:gs pos="0">
                  <a:srgbClr val="494F11"/>
                </a:gs>
                <a:gs pos="41000">
                  <a:schemeClr val="accent6">
                    <a:lumMod val="60000"/>
                    <a:lumOff val="40000"/>
                    <a:alpha val="91000"/>
                  </a:schemeClr>
                </a:gs>
                <a:gs pos="100000">
                  <a:schemeClr val="bg1">
                    <a:alpha val="46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 rot="16200000">
              <a:off x="-2205682" y="3132437"/>
              <a:ext cx="5474047" cy="321279"/>
            </a:xfrm>
            <a:prstGeom prst="roundRect">
              <a:avLst/>
            </a:prstGeom>
            <a:gradFill flip="none" rotWithShape="1">
              <a:gsLst>
                <a:gs pos="0">
                  <a:srgbClr val="6A3320"/>
                </a:gs>
                <a:gs pos="15000">
                  <a:srgbClr val="996633"/>
                </a:gs>
                <a:gs pos="100000">
                  <a:schemeClr val="bg1">
                    <a:alpha val="54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440" y="265503"/>
              <a:ext cx="2103120" cy="124256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087395" y="1554258"/>
            <a:ext cx="7018637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cs typeface="Aharoni" panose="02010803020104030203" pitchFamily="2" charset="-79"/>
              </a:rPr>
              <a:t>Since 2004:</a:t>
            </a:r>
          </a:p>
          <a:p>
            <a:pPr algn="ctr"/>
            <a:r>
              <a:rPr lang="en-US" sz="3200" b="1" dirty="0" smtClean="0">
                <a:cs typeface="Aharoni" panose="02010803020104030203" pitchFamily="2" charset="-79"/>
              </a:rPr>
              <a:t>Updated Sensitive Area Policies</a:t>
            </a:r>
          </a:p>
          <a:p>
            <a:pPr algn="ctr"/>
            <a:r>
              <a:rPr lang="en-US" sz="3200" b="1" dirty="0" smtClean="0">
                <a:cs typeface="Aharoni" panose="02010803020104030203" pitchFamily="2" charset="-79"/>
              </a:rPr>
              <a:t>Annexation Plan</a:t>
            </a:r>
          </a:p>
          <a:p>
            <a:pPr algn="ctr"/>
            <a:r>
              <a:rPr lang="en-US" sz="3200" b="1" dirty="0" smtClean="0">
                <a:cs typeface="Aharoni" panose="02010803020104030203" pitchFamily="2" charset="-79"/>
              </a:rPr>
              <a:t>Economic Development Plan</a:t>
            </a:r>
          </a:p>
          <a:p>
            <a:pPr algn="ctr"/>
            <a:r>
              <a:rPr lang="en-US" sz="3200" b="1" dirty="0" smtClean="0">
                <a:cs typeface="Aharoni" panose="02010803020104030203" pitchFamily="2" charset="-79"/>
              </a:rPr>
              <a:t>PTOS</a:t>
            </a:r>
            <a:r>
              <a:rPr lang="en-US" sz="3200" b="1" dirty="0" smtClean="0">
                <a:cs typeface="Aharoni" panose="02010803020104030203" pitchFamily="2" charset="-79"/>
              </a:rPr>
              <a:t>/Park Element</a:t>
            </a:r>
          </a:p>
          <a:p>
            <a:pPr algn="ctr"/>
            <a:r>
              <a:rPr lang="en-US" sz="3200" b="1" dirty="0" smtClean="0">
                <a:cs typeface="Aharoni" panose="02010803020104030203" pitchFamily="2" charset="-79"/>
              </a:rPr>
              <a:t>Transportation Element</a:t>
            </a:r>
          </a:p>
          <a:p>
            <a:pPr algn="ctr"/>
            <a:r>
              <a:rPr lang="en-US" sz="3200" b="1" dirty="0" smtClean="0">
                <a:cs typeface="Aharoni" panose="02010803020104030203" pitchFamily="2" charset="-79"/>
              </a:rPr>
              <a:t>SMP (final phases)</a:t>
            </a:r>
            <a:endParaRPr lang="en-US" sz="3200" b="1" dirty="0" smtClean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599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4063" y="265503"/>
            <a:ext cx="8576624" cy="6166204"/>
            <a:chOff x="314063" y="265503"/>
            <a:chExt cx="8576624" cy="61662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BE1D6"/>
                </a:clrFrom>
                <a:clrTo>
                  <a:srgbClr val="EBE1D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2194983" y="-642551"/>
              <a:ext cx="5619008" cy="77724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effectLst>
              <a:softEdge rad="444500"/>
            </a:effectLst>
          </p:spPr>
        </p:pic>
        <p:sp>
          <p:nvSpPr>
            <p:cNvPr id="3" name="Rounded Rectangle 2"/>
            <p:cNvSpPr/>
            <p:nvPr/>
          </p:nvSpPr>
          <p:spPr>
            <a:xfrm rot="10800000">
              <a:off x="314063" y="6116595"/>
              <a:ext cx="8513806" cy="315112"/>
            </a:xfrm>
            <a:prstGeom prst="roundRect">
              <a:avLst/>
            </a:prstGeom>
            <a:gradFill flip="none" rotWithShape="1">
              <a:gsLst>
                <a:gs pos="0">
                  <a:srgbClr val="456D83"/>
                </a:gs>
                <a:gs pos="50000">
                  <a:srgbClr val="709CB4">
                    <a:alpha val="76000"/>
                  </a:srgbClr>
                </a:gs>
                <a:gs pos="100000">
                  <a:schemeClr val="accent1">
                    <a:tint val="23500"/>
                    <a:satMod val="160000"/>
                    <a:alpha val="22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0800000">
              <a:off x="1927651" y="5708824"/>
              <a:ext cx="6900215" cy="337734"/>
            </a:xfrm>
            <a:prstGeom prst="roundRect">
              <a:avLst/>
            </a:prstGeom>
            <a:gradFill flip="none" rotWithShape="1">
              <a:gsLst>
                <a:gs pos="0">
                  <a:srgbClr val="494F11"/>
                </a:gs>
                <a:gs pos="41000">
                  <a:schemeClr val="accent6">
                    <a:lumMod val="60000"/>
                    <a:lumOff val="40000"/>
                    <a:alpha val="91000"/>
                  </a:schemeClr>
                </a:gs>
                <a:gs pos="100000">
                  <a:schemeClr val="bg1">
                    <a:alpha val="46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 rot="16200000">
              <a:off x="-2205682" y="3132437"/>
              <a:ext cx="5474047" cy="321279"/>
            </a:xfrm>
            <a:prstGeom prst="roundRect">
              <a:avLst/>
            </a:prstGeom>
            <a:gradFill flip="none" rotWithShape="1">
              <a:gsLst>
                <a:gs pos="0">
                  <a:srgbClr val="6A3320"/>
                </a:gs>
                <a:gs pos="15000">
                  <a:srgbClr val="996633"/>
                </a:gs>
                <a:gs pos="100000">
                  <a:schemeClr val="bg1">
                    <a:alpha val="54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440" y="265503"/>
              <a:ext cx="2103120" cy="124256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087395" y="2046701"/>
            <a:ext cx="7018637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cs typeface="Aharoni" panose="02010803020104030203" pitchFamily="2" charset="-79"/>
              </a:rPr>
              <a:t>When did we start the update?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cs typeface="Aharoni" panose="02010803020104030203" pitchFamily="2" charset="-79"/>
              </a:rPr>
              <a:t>Last Fall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cs typeface="Aharoni" panose="02010803020104030203" pitchFamily="2" charset="-79"/>
              </a:rPr>
              <a:t>Advisory Committee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cs typeface="Aharoni" panose="02010803020104030203" pitchFamily="2" charset="-79"/>
              </a:rPr>
              <a:t>Technical Advisory Committee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cs typeface="Aharoni" panose="02010803020104030203" pitchFamily="2" charset="-79"/>
              </a:rPr>
              <a:t>Planning Commission/City Council</a:t>
            </a:r>
          </a:p>
        </p:txBody>
      </p:sp>
    </p:spTree>
    <p:extLst>
      <p:ext uri="{BB962C8B-B14F-4D97-AF65-F5344CB8AC3E}">
        <p14:creationId xmlns:p14="http://schemas.microsoft.com/office/powerpoint/2010/main" val="145835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4063" y="265503"/>
            <a:ext cx="8576624" cy="6166204"/>
            <a:chOff x="314063" y="265503"/>
            <a:chExt cx="8576624" cy="61662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BE1D6"/>
                </a:clrFrom>
                <a:clrTo>
                  <a:srgbClr val="EBE1D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2194983" y="-642551"/>
              <a:ext cx="5619008" cy="77724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effectLst>
              <a:softEdge rad="444500"/>
            </a:effectLst>
          </p:spPr>
        </p:pic>
        <p:sp>
          <p:nvSpPr>
            <p:cNvPr id="3" name="Rounded Rectangle 2"/>
            <p:cNvSpPr/>
            <p:nvPr/>
          </p:nvSpPr>
          <p:spPr>
            <a:xfrm rot="10800000">
              <a:off x="314063" y="6116595"/>
              <a:ext cx="8513806" cy="315112"/>
            </a:xfrm>
            <a:prstGeom prst="roundRect">
              <a:avLst/>
            </a:prstGeom>
            <a:gradFill flip="none" rotWithShape="1">
              <a:gsLst>
                <a:gs pos="0">
                  <a:srgbClr val="456D83"/>
                </a:gs>
                <a:gs pos="50000">
                  <a:srgbClr val="709CB4">
                    <a:alpha val="76000"/>
                  </a:srgbClr>
                </a:gs>
                <a:gs pos="100000">
                  <a:schemeClr val="accent1">
                    <a:tint val="23500"/>
                    <a:satMod val="160000"/>
                    <a:alpha val="22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0800000">
              <a:off x="1927651" y="5708824"/>
              <a:ext cx="6900215" cy="337734"/>
            </a:xfrm>
            <a:prstGeom prst="roundRect">
              <a:avLst/>
            </a:prstGeom>
            <a:gradFill flip="none" rotWithShape="1">
              <a:gsLst>
                <a:gs pos="0">
                  <a:srgbClr val="494F11"/>
                </a:gs>
                <a:gs pos="41000">
                  <a:schemeClr val="accent6">
                    <a:lumMod val="60000"/>
                    <a:lumOff val="40000"/>
                    <a:alpha val="91000"/>
                  </a:schemeClr>
                </a:gs>
                <a:gs pos="100000">
                  <a:schemeClr val="bg1">
                    <a:alpha val="46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 rot="16200000">
              <a:off x="-2205682" y="3132437"/>
              <a:ext cx="5474047" cy="321279"/>
            </a:xfrm>
            <a:prstGeom prst="roundRect">
              <a:avLst/>
            </a:prstGeom>
            <a:gradFill flip="none" rotWithShape="1">
              <a:gsLst>
                <a:gs pos="0">
                  <a:srgbClr val="6A3320"/>
                </a:gs>
                <a:gs pos="15000">
                  <a:srgbClr val="996633"/>
                </a:gs>
                <a:gs pos="100000">
                  <a:schemeClr val="bg1">
                    <a:alpha val="54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440" y="265503"/>
              <a:ext cx="2103120" cy="124256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087395" y="1615815"/>
            <a:ext cx="7018637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cs typeface="Aharoni" panose="02010803020104030203" pitchFamily="2" charset="-79"/>
              </a:rPr>
              <a:t>First Steps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Aharoni" panose="02010803020104030203" pitchFamily="2" charset="-79"/>
              </a:rPr>
              <a:t>History of Duvall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Aharoni" panose="02010803020104030203" pitchFamily="2" charset="-79"/>
              </a:rPr>
              <a:t>GMA 101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Aharoni" panose="02010803020104030203" pitchFamily="2" charset="-79"/>
              </a:rPr>
              <a:t>What does our existing CP say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Aharoni" panose="02010803020104030203" pitchFamily="2" charset="-79"/>
              </a:rPr>
              <a:t>Does our CP remain relevant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Aharoni" panose="02010803020104030203" pitchFamily="2" charset="-79"/>
              </a:rPr>
              <a:t>Minor update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Aharoni" panose="02010803020104030203" pitchFamily="2" charset="-79"/>
              </a:rPr>
              <a:t>Community Survey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Aharoni" panose="02010803020104030203" pitchFamily="2" charset="-79"/>
              </a:rPr>
              <a:t>Review existing policies (temperature check)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Aharoni" panose="02010803020104030203" pitchFamily="2" charset="-79"/>
              </a:rPr>
              <a:t>Duvall’s Vision Statement (review/tweak)</a:t>
            </a:r>
            <a:endParaRPr lang="en-US" sz="2400" b="1" dirty="0" smtClean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8424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4063" y="265503"/>
            <a:ext cx="8576624" cy="6166204"/>
            <a:chOff x="314063" y="265503"/>
            <a:chExt cx="8576624" cy="61662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BE1D6"/>
                </a:clrFrom>
                <a:clrTo>
                  <a:srgbClr val="EBE1D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2194983" y="-642551"/>
              <a:ext cx="5619008" cy="77724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effectLst>
              <a:softEdge rad="444500"/>
            </a:effectLst>
          </p:spPr>
        </p:pic>
        <p:sp>
          <p:nvSpPr>
            <p:cNvPr id="3" name="Rounded Rectangle 2"/>
            <p:cNvSpPr/>
            <p:nvPr/>
          </p:nvSpPr>
          <p:spPr>
            <a:xfrm rot="10800000">
              <a:off x="314063" y="6116595"/>
              <a:ext cx="8513806" cy="315112"/>
            </a:xfrm>
            <a:prstGeom prst="roundRect">
              <a:avLst/>
            </a:prstGeom>
            <a:gradFill flip="none" rotWithShape="1">
              <a:gsLst>
                <a:gs pos="0">
                  <a:srgbClr val="456D83"/>
                </a:gs>
                <a:gs pos="50000">
                  <a:srgbClr val="709CB4">
                    <a:alpha val="76000"/>
                  </a:srgbClr>
                </a:gs>
                <a:gs pos="100000">
                  <a:schemeClr val="accent1">
                    <a:tint val="23500"/>
                    <a:satMod val="160000"/>
                    <a:alpha val="22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0800000">
              <a:off x="1927651" y="5708824"/>
              <a:ext cx="6900215" cy="337734"/>
            </a:xfrm>
            <a:prstGeom prst="roundRect">
              <a:avLst/>
            </a:prstGeom>
            <a:gradFill flip="none" rotWithShape="1">
              <a:gsLst>
                <a:gs pos="0">
                  <a:srgbClr val="494F11"/>
                </a:gs>
                <a:gs pos="41000">
                  <a:schemeClr val="accent6">
                    <a:lumMod val="60000"/>
                    <a:lumOff val="40000"/>
                    <a:alpha val="91000"/>
                  </a:schemeClr>
                </a:gs>
                <a:gs pos="100000">
                  <a:schemeClr val="bg1">
                    <a:alpha val="46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 rot="16200000">
              <a:off x="-2205682" y="3132437"/>
              <a:ext cx="5474047" cy="321279"/>
            </a:xfrm>
            <a:prstGeom prst="roundRect">
              <a:avLst/>
            </a:prstGeom>
            <a:gradFill flip="none" rotWithShape="1">
              <a:gsLst>
                <a:gs pos="0">
                  <a:srgbClr val="6A3320"/>
                </a:gs>
                <a:gs pos="15000">
                  <a:srgbClr val="996633"/>
                </a:gs>
                <a:gs pos="100000">
                  <a:schemeClr val="bg1">
                    <a:alpha val="54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440" y="265503"/>
              <a:ext cx="2103120" cy="124256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087395" y="2354474"/>
            <a:ext cx="701863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cs typeface="Aharoni" panose="02010803020104030203" pitchFamily="2" charset="-79"/>
              </a:rPr>
              <a:t>Duvall’s first Comprehensive Plan was adopted in 1992 and then updated in 2004</a:t>
            </a:r>
            <a:endParaRPr lang="en-US" sz="40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35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4063" y="265503"/>
            <a:ext cx="8576624" cy="6166204"/>
            <a:chOff x="314063" y="265503"/>
            <a:chExt cx="8576624" cy="61662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BE1D6"/>
                </a:clrFrom>
                <a:clrTo>
                  <a:srgbClr val="EBE1D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2194983" y="-642551"/>
              <a:ext cx="5619008" cy="77724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effectLst>
              <a:softEdge rad="444500"/>
            </a:effectLst>
          </p:spPr>
        </p:pic>
        <p:sp>
          <p:nvSpPr>
            <p:cNvPr id="3" name="Rounded Rectangle 2"/>
            <p:cNvSpPr/>
            <p:nvPr/>
          </p:nvSpPr>
          <p:spPr>
            <a:xfrm rot="10800000">
              <a:off x="314063" y="6116595"/>
              <a:ext cx="8513806" cy="315112"/>
            </a:xfrm>
            <a:prstGeom prst="roundRect">
              <a:avLst/>
            </a:prstGeom>
            <a:gradFill flip="none" rotWithShape="1">
              <a:gsLst>
                <a:gs pos="0">
                  <a:srgbClr val="456D83"/>
                </a:gs>
                <a:gs pos="50000">
                  <a:srgbClr val="709CB4">
                    <a:alpha val="76000"/>
                  </a:srgbClr>
                </a:gs>
                <a:gs pos="100000">
                  <a:schemeClr val="accent1">
                    <a:tint val="23500"/>
                    <a:satMod val="160000"/>
                    <a:alpha val="22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0800000">
              <a:off x="1927651" y="5708824"/>
              <a:ext cx="6900215" cy="337734"/>
            </a:xfrm>
            <a:prstGeom prst="roundRect">
              <a:avLst/>
            </a:prstGeom>
            <a:gradFill flip="none" rotWithShape="1">
              <a:gsLst>
                <a:gs pos="0">
                  <a:srgbClr val="494F11"/>
                </a:gs>
                <a:gs pos="41000">
                  <a:schemeClr val="accent6">
                    <a:lumMod val="60000"/>
                    <a:lumOff val="40000"/>
                    <a:alpha val="91000"/>
                  </a:schemeClr>
                </a:gs>
                <a:gs pos="100000">
                  <a:schemeClr val="bg1">
                    <a:alpha val="46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 rot="16200000">
              <a:off x="-2205682" y="3132437"/>
              <a:ext cx="5474047" cy="321279"/>
            </a:xfrm>
            <a:prstGeom prst="roundRect">
              <a:avLst/>
            </a:prstGeom>
            <a:gradFill flip="none" rotWithShape="1">
              <a:gsLst>
                <a:gs pos="0">
                  <a:srgbClr val="6A3320"/>
                </a:gs>
                <a:gs pos="15000">
                  <a:srgbClr val="996633"/>
                </a:gs>
                <a:gs pos="100000">
                  <a:schemeClr val="bg1">
                    <a:alpha val="54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440" y="265503"/>
              <a:ext cx="2103120" cy="124256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875" y="2305050"/>
            <a:ext cx="65722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9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you move to Duvall?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47492" y="-547293"/>
            <a:ext cx="4800601" cy="90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6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43100" y="-342901"/>
            <a:ext cx="52578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top three things about Duvall that you </a:t>
            </a:r>
            <a:r>
              <a:rPr lang="en-US" dirty="0" smtClean="0"/>
              <a:t>value?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8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are the </a:t>
            </a:r>
            <a:r>
              <a:rPr lang="en-US" dirty="0"/>
              <a:t>top three issues facing Duvall today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35480" y="-325757"/>
            <a:ext cx="527304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are the </a:t>
            </a:r>
            <a:r>
              <a:rPr lang="en-US" dirty="0"/>
              <a:t>two most important </a:t>
            </a:r>
            <a:r>
              <a:rPr lang="en-US" dirty="0" smtClean="0"/>
              <a:t>issues in </a:t>
            </a:r>
            <a:r>
              <a:rPr lang="en-US" dirty="0"/>
              <a:t>the next five years?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92661" y="-363889"/>
            <a:ext cx="5076827" cy="90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Commute Location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8077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6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Life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219200" y="1600200"/>
          <a:ext cx="7391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618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914400" y="14446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800600" y="146757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-304800" y="4229559"/>
          <a:ext cx="4495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4114800" y="4191000"/>
          <a:ext cx="4419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7222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5961" y="339648"/>
            <a:ext cx="8472622" cy="6135292"/>
            <a:chOff x="275961" y="339648"/>
            <a:chExt cx="8472622" cy="6135292"/>
          </a:xfrm>
        </p:grpSpPr>
        <p:sp>
          <p:nvSpPr>
            <p:cNvPr id="5" name="Rounded Rectangle 4"/>
            <p:cNvSpPr/>
            <p:nvPr/>
          </p:nvSpPr>
          <p:spPr>
            <a:xfrm rot="10800000">
              <a:off x="951469" y="6005384"/>
              <a:ext cx="7797114" cy="469556"/>
            </a:xfrm>
            <a:prstGeom prst="roundRect">
              <a:avLst/>
            </a:prstGeom>
            <a:gradFill flip="none" rotWithShape="1">
              <a:gsLst>
                <a:gs pos="0">
                  <a:srgbClr val="709CB4"/>
                </a:gs>
                <a:gs pos="24000">
                  <a:srgbClr val="709CB4"/>
                </a:gs>
                <a:gs pos="100000">
                  <a:schemeClr val="accent1">
                    <a:tint val="23500"/>
                    <a:satMod val="160000"/>
                    <a:alpha val="22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 rot="16200000">
              <a:off x="-1532240" y="3805883"/>
              <a:ext cx="4127159" cy="321276"/>
            </a:xfrm>
            <a:prstGeom prst="roundRect">
              <a:avLst/>
            </a:prstGeom>
            <a:gradFill flip="none" rotWithShape="1">
              <a:gsLst>
                <a:gs pos="0">
                  <a:srgbClr val="6A3320"/>
                </a:gs>
                <a:gs pos="15000">
                  <a:srgbClr val="996633"/>
                </a:gs>
                <a:gs pos="100000">
                  <a:schemeClr val="bg1">
                    <a:alpha val="54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 rot="10800000">
              <a:off x="275962" y="2014160"/>
              <a:ext cx="432484" cy="144144"/>
            </a:xfrm>
            <a:prstGeom prst="roundRect">
              <a:avLst/>
            </a:prstGeom>
            <a:gradFill flip="none" rotWithShape="1">
              <a:gsLst>
                <a:gs pos="0">
                  <a:srgbClr val="7D871D"/>
                </a:gs>
                <a:gs pos="22000">
                  <a:schemeClr val="accent6">
                    <a:lumMod val="60000"/>
                    <a:lumOff val="40000"/>
                  </a:schemeClr>
                </a:gs>
                <a:gs pos="100000">
                  <a:schemeClr val="bg1">
                    <a:alpha val="16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 rot="10800000">
              <a:off x="275963" y="2286007"/>
              <a:ext cx="477792" cy="172978"/>
            </a:xfrm>
            <a:prstGeom prst="roundRect">
              <a:avLst/>
            </a:prstGeom>
            <a:gradFill flip="none" rotWithShape="1">
              <a:gsLst>
                <a:gs pos="0">
                  <a:srgbClr val="7D871D"/>
                </a:gs>
                <a:gs pos="22000">
                  <a:schemeClr val="accent6">
                    <a:lumMod val="60000"/>
                    <a:lumOff val="40000"/>
                  </a:schemeClr>
                </a:gs>
                <a:gs pos="100000">
                  <a:schemeClr val="bg1">
                    <a:alpha val="22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 rot="10800000">
              <a:off x="275962" y="2557856"/>
              <a:ext cx="659024" cy="164737"/>
            </a:xfrm>
            <a:prstGeom prst="roundRect">
              <a:avLst/>
            </a:prstGeom>
            <a:gradFill flip="none" rotWithShape="1">
              <a:gsLst>
                <a:gs pos="0">
                  <a:srgbClr val="7D871D"/>
                </a:gs>
                <a:gs pos="22000">
                  <a:schemeClr val="accent6">
                    <a:lumMod val="60000"/>
                    <a:lumOff val="40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 rot="10800000">
              <a:off x="275962" y="2804990"/>
              <a:ext cx="803187" cy="168855"/>
            </a:xfrm>
            <a:prstGeom prst="roundRect">
              <a:avLst/>
            </a:prstGeom>
            <a:gradFill flip="none" rotWithShape="1">
              <a:gsLst>
                <a:gs pos="0">
                  <a:srgbClr val="7D871D"/>
                </a:gs>
                <a:gs pos="22000">
                  <a:schemeClr val="accent6">
                    <a:lumMod val="60000"/>
                    <a:lumOff val="40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 rot="10800000">
              <a:off x="275962" y="3089196"/>
              <a:ext cx="803187" cy="197688"/>
            </a:xfrm>
            <a:prstGeom prst="roundRect">
              <a:avLst/>
            </a:prstGeom>
            <a:gradFill flip="none" rotWithShape="1">
              <a:gsLst>
                <a:gs pos="0">
                  <a:srgbClr val="7D871D"/>
                </a:gs>
                <a:gs pos="22000">
                  <a:schemeClr val="accent6">
                    <a:lumMod val="60000"/>
                    <a:lumOff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 rot="10800000">
              <a:off x="275961" y="5745891"/>
              <a:ext cx="3752339" cy="399521"/>
            </a:xfrm>
            <a:prstGeom prst="roundRect">
              <a:avLst/>
            </a:prstGeom>
            <a:gradFill flip="none" rotWithShape="1">
              <a:gsLst>
                <a:gs pos="0">
                  <a:srgbClr val="494F11"/>
                </a:gs>
                <a:gs pos="27000">
                  <a:schemeClr val="accent6">
                    <a:lumMod val="60000"/>
                    <a:lumOff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62" y="339648"/>
              <a:ext cx="1463040" cy="864392"/>
            </a:xfrm>
            <a:prstGeom prst="rect">
              <a:avLst/>
            </a:prstGeom>
            <a:solidFill>
              <a:srgbClr val="833F28"/>
            </a:solidFill>
          </p:spPr>
        </p:pic>
        <p:sp>
          <p:nvSpPr>
            <p:cNvPr id="16" name="Rounded Rectangle 15"/>
            <p:cNvSpPr/>
            <p:nvPr/>
          </p:nvSpPr>
          <p:spPr>
            <a:xfrm rot="10800000">
              <a:off x="275962" y="3410472"/>
              <a:ext cx="972066" cy="214167"/>
            </a:xfrm>
            <a:prstGeom prst="roundRect">
              <a:avLst/>
            </a:prstGeom>
            <a:gradFill flip="none" rotWithShape="1">
              <a:gsLst>
                <a:gs pos="0">
                  <a:srgbClr val="7D871D"/>
                </a:gs>
                <a:gs pos="22000">
                  <a:schemeClr val="accent6">
                    <a:lumMod val="60000"/>
                    <a:lumOff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79822" y="634256"/>
            <a:ext cx="56717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502718"/>
                </a:solidFill>
              </a:rPr>
              <a:t>Slide Title 4</a:t>
            </a:r>
            <a:endParaRPr lang="en-US" sz="2800" b="1" dirty="0">
              <a:solidFill>
                <a:srgbClr val="50271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6583" y="2739320"/>
            <a:ext cx="65982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Next Steps: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Draft new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AC/PC/CC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Continued Public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More Community Meetings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66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4063" y="265503"/>
            <a:ext cx="8576624" cy="6166204"/>
            <a:chOff x="314063" y="265503"/>
            <a:chExt cx="8576624" cy="61662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BE1D6"/>
                </a:clrFrom>
                <a:clrTo>
                  <a:srgbClr val="EBE1D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2194983" y="-642551"/>
              <a:ext cx="5619008" cy="77724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effectLst>
              <a:softEdge rad="444500"/>
            </a:effectLst>
          </p:spPr>
        </p:pic>
        <p:sp>
          <p:nvSpPr>
            <p:cNvPr id="3" name="Rounded Rectangle 2"/>
            <p:cNvSpPr/>
            <p:nvPr/>
          </p:nvSpPr>
          <p:spPr>
            <a:xfrm rot="10800000">
              <a:off x="314063" y="6116595"/>
              <a:ext cx="8513806" cy="315112"/>
            </a:xfrm>
            <a:prstGeom prst="roundRect">
              <a:avLst/>
            </a:prstGeom>
            <a:gradFill flip="none" rotWithShape="1">
              <a:gsLst>
                <a:gs pos="0">
                  <a:srgbClr val="456D83"/>
                </a:gs>
                <a:gs pos="50000">
                  <a:srgbClr val="709CB4">
                    <a:alpha val="76000"/>
                  </a:srgbClr>
                </a:gs>
                <a:gs pos="100000">
                  <a:schemeClr val="accent1">
                    <a:tint val="23500"/>
                    <a:satMod val="160000"/>
                    <a:alpha val="22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0800000">
              <a:off x="1927651" y="5708824"/>
              <a:ext cx="6900215" cy="337734"/>
            </a:xfrm>
            <a:prstGeom prst="roundRect">
              <a:avLst/>
            </a:prstGeom>
            <a:gradFill flip="none" rotWithShape="1">
              <a:gsLst>
                <a:gs pos="0">
                  <a:srgbClr val="494F11"/>
                </a:gs>
                <a:gs pos="41000">
                  <a:schemeClr val="accent6">
                    <a:lumMod val="60000"/>
                    <a:lumOff val="40000"/>
                    <a:alpha val="91000"/>
                  </a:schemeClr>
                </a:gs>
                <a:gs pos="100000">
                  <a:schemeClr val="bg1">
                    <a:alpha val="46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 rot="16200000">
              <a:off x="-2205682" y="3132437"/>
              <a:ext cx="5474047" cy="321279"/>
            </a:xfrm>
            <a:prstGeom prst="roundRect">
              <a:avLst/>
            </a:prstGeom>
            <a:gradFill flip="none" rotWithShape="1">
              <a:gsLst>
                <a:gs pos="0">
                  <a:srgbClr val="6A3320"/>
                </a:gs>
                <a:gs pos="15000">
                  <a:srgbClr val="996633"/>
                </a:gs>
                <a:gs pos="100000">
                  <a:schemeClr val="bg1">
                    <a:alpha val="54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440" y="265503"/>
              <a:ext cx="2103120" cy="124256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087395" y="1615815"/>
            <a:ext cx="7018637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cs typeface="Aharoni" panose="02010803020104030203" pitchFamily="2" charset="-79"/>
              </a:rPr>
              <a:t>We want to hear from you: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Aharoni" panose="02010803020104030203" pitchFamily="2" charset="-79"/>
              </a:rPr>
              <a:t>We have provided sheets of paper for you to ask questions or provide us with comments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Aharoni" panose="02010803020104030203" pitchFamily="2" charset="-79"/>
              </a:rPr>
              <a:t>We will respond to each comment/question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Aharoni" panose="02010803020104030203" pitchFamily="2" charset="-79"/>
              </a:rPr>
              <a:t>Its never to late to ask us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Aharoni" panose="02010803020104030203" pitchFamily="2" charset="-79"/>
              </a:rPr>
              <a:t>No question is dumb (if you have others do too!)</a:t>
            </a:r>
          </a:p>
          <a:p>
            <a:endParaRPr lang="en-US" sz="2400" b="1" dirty="0">
              <a:cs typeface="Aharoni" panose="02010803020104030203" pitchFamily="2" charset="-79"/>
            </a:endParaRPr>
          </a:p>
          <a:p>
            <a:r>
              <a:rPr lang="en-US" sz="2400" b="1" dirty="0" smtClean="0">
                <a:cs typeface="Aharoni" panose="02010803020104030203" pitchFamily="2" charset="-79"/>
              </a:rPr>
              <a:t>Lara Thomas 425.788.2779 ext. 2</a:t>
            </a:r>
          </a:p>
          <a:p>
            <a:r>
              <a:rPr lang="en-US" sz="2400" b="1" dirty="0" smtClean="0">
                <a:cs typeface="Aharoni" panose="02010803020104030203" pitchFamily="2" charset="-79"/>
              </a:rPr>
              <a:t>Lara.Thomas@duvallwa.gov</a:t>
            </a:r>
          </a:p>
        </p:txBody>
      </p:sp>
    </p:spTree>
    <p:extLst>
      <p:ext uri="{BB962C8B-B14F-4D97-AF65-F5344CB8AC3E}">
        <p14:creationId xmlns:p14="http://schemas.microsoft.com/office/powerpoint/2010/main" val="13353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4063" y="265503"/>
            <a:ext cx="8576624" cy="6166204"/>
            <a:chOff x="314063" y="265503"/>
            <a:chExt cx="8576624" cy="61662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BE1D6"/>
                </a:clrFrom>
                <a:clrTo>
                  <a:srgbClr val="EBE1D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2194983" y="-642551"/>
              <a:ext cx="5619008" cy="77724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effectLst>
              <a:softEdge rad="444500"/>
            </a:effectLst>
          </p:spPr>
        </p:pic>
        <p:sp>
          <p:nvSpPr>
            <p:cNvPr id="3" name="Rounded Rectangle 2"/>
            <p:cNvSpPr/>
            <p:nvPr/>
          </p:nvSpPr>
          <p:spPr>
            <a:xfrm rot="10800000">
              <a:off x="314063" y="6116595"/>
              <a:ext cx="8513806" cy="315112"/>
            </a:xfrm>
            <a:prstGeom prst="roundRect">
              <a:avLst/>
            </a:prstGeom>
            <a:gradFill flip="none" rotWithShape="1">
              <a:gsLst>
                <a:gs pos="0">
                  <a:srgbClr val="456D83"/>
                </a:gs>
                <a:gs pos="50000">
                  <a:srgbClr val="709CB4">
                    <a:alpha val="76000"/>
                  </a:srgbClr>
                </a:gs>
                <a:gs pos="100000">
                  <a:schemeClr val="accent1">
                    <a:tint val="23500"/>
                    <a:satMod val="160000"/>
                    <a:alpha val="22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0800000">
              <a:off x="1927651" y="5708824"/>
              <a:ext cx="6900215" cy="337734"/>
            </a:xfrm>
            <a:prstGeom prst="roundRect">
              <a:avLst/>
            </a:prstGeom>
            <a:gradFill flip="none" rotWithShape="1">
              <a:gsLst>
                <a:gs pos="0">
                  <a:srgbClr val="494F11"/>
                </a:gs>
                <a:gs pos="41000">
                  <a:schemeClr val="accent6">
                    <a:lumMod val="60000"/>
                    <a:lumOff val="40000"/>
                    <a:alpha val="91000"/>
                  </a:schemeClr>
                </a:gs>
                <a:gs pos="100000">
                  <a:schemeClr val="bg1">
                    <a:alpha val="46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 rot="16200000">
              <a:off x="-2205682" y="3132437"/>
              <a:ext cx="5474047" cy="321279"/>
            </a:xfrm>
            <a:prstGeom prst="roundRect">
              <a:avLst/>
            </a:prstGeom>
            <a:gradFill flip="none" rotWithShape="1">
              <a:gsLst>
                <a:gs pos="0">
                  <a:srgbClr val="6A3320"/>
                </a:gs>
                <a:gs pos="15000">
                  <a:srgbClr val="996633"/>
                </a:gs>
                <a:gs pos="100000">
                  <a:schemeClr val="bg1">
                    <a:alpha val="54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440" y="265503"/>
              <a:ext cx="2103120" cy="124256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952313" y="2323579"/>
            <a:ext cx="701863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cs typeface="Aharoni" panose="02010803020104030203" pitchFamily="2" charset="-79"/>
              </a:rPr>
              <a:t>Why Do We Plan?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b="1" dirty="0" smtClean="0">
                <a:cs typeface="Aharoni" panose="02010803020104030203" pitchFamily="2" charset="-79"/>
              </a:rPr>
              <a:t>GMA passed in the early 90’s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b="1" dirty="0" smtClean="0">
                <a:cs typeface="Aharoni" panose="02010803020104030203" pitchFamily="2" charset="-79"/>
              </a:rPr>
              <a:t>Every 10 years we update CP</a:t>
            </a:r>
            <a:endParaRPr lang="en-US" sz="40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199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" y="381000"/>
            <a:ext cx="7042150" cy="685800"/>
          </a:xfrm>
        </p:spPr>
        <p:txBody>
          <a:bodyPr/>
          <a:lstStyle/>
          <a:p>
            <a:r>
              <a:rPr lang="en-US" dirty="0" smtClean="0"/>
              <a:t>Mandates and Relationships</a:t>
            </a:r>
            <a:endParaRPr lang="en-US" dirty="0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H="1">
            <a:off x="6096000" y="1951593"/>
            <a:ext cx="0" cy="1656040"/>
          </a:xfrm>
          <a:prstGeom prst="line">
            <a:avLst/>
          </a:prstGeom>
          <a:noFill/>
          <a:ln w="38100">
            <a:solidFill>
              <a:srgbClr val="C8551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958287" y="3628271"/>
            <a:ext cx="5823513" cy="773113"/>
          </a:xfrm>
          <a:prstGeom prst="rect">
            <a:avLst/>
          </a:prstGeom>
          <a:solidFill>
            <a:srgbClr val="F0B090"/>
          </a:solidFill>
          <a:ln w="9525">
            <a:solidFill>
              <a:srgbClr val="C8551B"/>
            </a:solidFill>
            <a:miter lim="800000"/>
            <a:headEnd/>
            <a:tailEnd/>
          </a:ln>
          <a:effectLst>
            <a:softEdge rad="31750"/>
          </a:effectLst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Countywide Planning Policies 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Tahoma" pitchFamily="34" charset="0"/>
              </a:rPr>
              <a:t>(King, Kitsap, Pierce, Snohomish)</a:t>
            </a:r>
            <a:r>
              <a:rPr lang="en-US" sz="1600" dirty="0">
                <a:latin typeface="Tahoma" pitchFamily="34" charset="0"/>
              </a:rPr>
              <a:t> </a:t>
            </a:r>
          </a:p>
        </p:txBody>
      </p: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943337" y="2256393"/>
            <a:ext cx="4466863" cy="1046440"/>
          </a:xfrm>
          <a:prstGeom prst="rect">
            <a:avLst/>
          </a:prstGeom>
          <a:solidFill>
            <a:srgbClr val="F0B090"/>
          </a:solidFill>
          <a:ln w="9525">
            <a:solidFill>
              <a:srgbClr val="C8551B"/>
            </a:solidFill>
            <a:miter lim="800000"/>
            <a:headEnd/>
            <a:tailEnd/>
          </a:ln>
          <a:effectLst>
            <a:softEdge rad="31750"/>
          </a:effectLst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en-US" sz="2000" dirty="0" smtClean="0">
                <a:latin typeface="Tahoma" pitchFamily="34" charset="0"/>
              </a:rPr>
              <a:t>VISION 2040</a:t>
            </a:r>
            <a:endParaRPr lang="en-US" sz="2000" dirty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Tahoma" pitchFamily="34" charset="0"/>
              </a:rPr>
              <a:t>Multicounty Planning </a:t>
            </a:r>
            <a:r>
              <a:rPr lang="en-US" sz="1400" dirty="0" smtClean="0">
                <a:latin typeface="Tahoma" pitchFamily="34" charset="0"/>
              </a:rPr>
              <a:t>Policies</a:t>
            </a:r>
          </a:p>
          <a:p>
            <a:pPr algn="ctr">
              <a:spcBef>
                <a:spcPct val="50000"/>
              </a:spcBef>
            </a:pPr>
            <a:endParaRPr lang="en-US" sz="1400" dirty="0">
              <a:latin typeface="Tahoma" pitchFamily="34" charset="0"/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978060" y="4726822"/>
            <a:ext cx="7632539" cy="400110"/>
          </a:xfrm>
          <a:prstGeom prst="rect">
            <a:avLst/>
          </a:prstGeom>
          <a:solidFill>
            <a:srgbClr val="F0B090"/>
          </a:solidFill>
          <a:ln w="9525">
            <a:solidFill>
              <a:srgbClr val="C8551B"/>
            </a:solidFill>
            <a:miter lim="800000"/>
            <a:headEnd/>
            <a:tailEnd/>
          </a:ln>
          <a:effectLst>
            <a:softEdge rad="31750"/>
          </a:effectLst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City &amp; County Comprehensive Plans </a:t>
            </a: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914400" y="1336040"/>
            <a:ext cx="7620000" cy="615553"/>
          </a:xfrm>
          <a:prstGeom prst="rect">
            <a:avLst/>
          </a:prstGeom>
          <a:solidFill>
            <a:srgbClr val="F0B090"/>
          </a:solidFill>
          <a:ln w="9525">
            <a:solidFill>
              <a:srgbClr val="C8551B"/>
            </a:solidFill>
            <a:miter lim="800000"/>
            <a:headEnd/>
            <a:tailEnd/>
          </a:ln>
          <a:effectLst>
            <a:softEdge rad="31750"/>
          </a:effectLst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Tahoma" pitchFamily="34" charset="0"/>
              </a:rPr>
              <a:t>Growth </a:t>
            </a:r>
            <a:r>
              <a:rPr lang="en-US" sz="2000" dirty="0">
                <a:latin typeface="Tahoma" pitchFamily="34" charset="0"/>
              </a:rPr>
              <a:t>Management </a:t>
            </a:r>
            <a:r>
              <a:rPr lang="en-US" sz="2000" dirty="0" smtClean="0">
                <a:latin typeface="Tahoma" pitchFamily="34" charset="0"/>
              </a:rPr>
              <a:t>Act</a:t>
            </a:r>
            <a:br>
              <a:rPr lang="en-US" sz="2000" dirty="0" smtClean="0">
                <a:latin typeface="Tahoma" pitchFamily="34" charset="0"/>
              </a:rPr>
            </a:br>
            <a:r>
              <a:rPr lang="en-US" sz="1400" dirty="0" smtClean="0">
                <a:latin typeface="Tahoma" pitchFamily="34" charset="0"/>
              </a:rPr>
              <a:t>(RCW, WAC)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31" name="Line 40"/>
          <p:cNvSpPr>
            <a:spLocks noChangeShapeType="1"/>
          </p:cNvSpPr>
          <p:nvPr/>
        </p:nvSpPr>
        <p:spPr bwMode="auto">
          <a:xfrm flipH="1">
            <a:off x="3276600" y="1951593"/>
            <a:ext cx="0" cy="304800"/>
          </a:xfrm>
          <a:prstGeom prst="line">
            <a:avLst/>
          </a:prstGeom>
          <a:noFill/>
          <a:ln w="38100">
            <a:solidFill>
              <a:srgbClr val="C8551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46"/>
          <p:cNvSpPr>
            <a:spLocks noChangeShapeType="1"/>
          </p:cNvSpPr>
          <p:nvPr/>
        </p:nvSpPr>
        <p:spPr bwMode="auto">
          <a:xfrm flipH="1">
            <a:off x="3276600" y="3292514"/>
            <a:ext cx="0" cy="325438"/>
          </a:xfrm>
          <a:prstGeom prst="line">
            <a:avLst/>
          </a:prstGeom>
          <a:noFill/>
          <a:ln w="38100">
            <a:solidFill>
              <a:srgbClr val="C8551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50"/>
          <p:cNvSpPr>
            <a:spLocks noChangeShapeType="1"/>
          </p:cNvSpPr>
          <p:nvPr/>
        </p:nvSpPr>
        <p:spPr bwMode="auto">
          <a:xfrm flipH="1">
            <a:off x="3276600" y="4401384"/>
            <a:ext cx="0" cy="325438"/>
          </a:xfrm>
          <a:prstGeom prst="line">
            <a:avLst/>
          </a:prstGeom>
          <a:noFill/>
          <a:ln w="38100">
            <a:solidFill>
              <a:srgbClr val="C8551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51"/>
          <p:cNvSpPr>
            <a:spLocks noChangeShapeType="1"/>
          </p:cNvSpPr>
          <p:nvPr/>
        </p:nvSpPr>
        <p:spPr bwMode="auto">
          <a:xfrm flipH="1">
            <a:off x="7696200" y="1951593"/>
            <a:ext cx="0" cy="2767332"/>
          </a:xfrm>
          <a:prstGeom prst="line">
            <a:avLst/>
          </a:prstGeom>
          <a:noFill/>
          <a:ln w="38100">
            <a:solidFill>
              <a:srgbClr val="C8551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5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6" y="145473"/>
            <a:ext cx="785229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84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1057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265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6771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5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7991475" cy="576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18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70" y="304801"/>
            <a:ext cx="8011629" cy="623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16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5 Comp Plan Preso Template.potx" id="{22B6AAB3-5904-4930-8D46-5E4EF544CD59}" vid="{D22101C3-D560-46D5-AA75-0D5686D774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2015 Comp Plan Preso Template</Template>
  <TotalTime>333</TotalTime>
  <Words>317</Words>
  <Application>Microsoft Office PowerPoint</Application>
  <PresentationFormat>On-screen Show (4:3)</PresentationFormat>
  <Paragraphs>83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Aharoni</vt:lpstr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Mandates and Relationships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did you move to Duvall?</vt:lpstr>
      <vt:lpstr>What are the top three things about Duvall that you value?</vt:lpstr>
      <vt:lpstr>What are the top three issues facing Duvall today?</vt:lpstr>
      <vt:lpstr>What are the two most important issues in the next five years?</vt:lpstr>
      <vt:lpstr>Commute Location</vt:lpstr>
      <vt:lpstr>Quality of Life</vt:lpstr>
      <vt:lpstr>Demographics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 Thomas</dc:creator>
  <cp:lastModifiedBy>Lara Thomas</cp:lastModifiedBy>
  <cp:revision>11</cp:revision>
  <dcterms:created xsi:type="dcterms:W3CDTF">2014-09-18T18:14:32Z</dcterms:created>
  <dcterms:modified xsi:type="dcterms:W3CDTF">2014-09-23T01:40:36Z</dcterms:modified>
</cp:coreProperties>
</file>