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7" r:id="rId2"/>
    <p:sldMasterId id="2147483662" r:id="rId3"/>
    <p:sldMasterId id="2147483690" r:id="rId4"/>
  </p:sldMasterIdLst>
  <p:notesMasterIdLst>
    <p:notesMasterId r:id="rId34"/>
  </p:notesMasterIdLst>
  <p:handoutMasterIdLst>
    <p:handoutMasterId r:id="rId35"/>
  </p:handoutMasterIdLst>
  <p:sldIdLst>
    <p:sldId id="258" r:id="rId5"/>
    <p:sldId id="259" r:id="rId6"/>
    <p:sldId id="373" r:id="rId7"/>
    <p:sldId id="374" r:id="rId8"/>
    <p:sldId id="375" r:id="rId9"/>
    <p:sldId id="263" r:id="rId10"/>
    <p:sldId id="264" r:id="rId11"/>
    <p:sldId id="304" r:id="rId12"/>
    <p:sldId id="260" r:id="rId13"/>
    <p:sldId id="261" r:id="rId14"/>
    <p:sldId id="380" r:id="rId15"/>
    <p:sldId id="276" r:id="rId16"/>
    <p:sldId id="293" r:id="rId17"/>
    <p:sldId id="296" r:id="rId18"/>
    <p:sldId id="386" r:id="rId19"/>
    <p:sldId id="381" r:id="rId20"/>
    <p:sldId id="266" r:id="rId21"/>
    <p:sldId id="272" r:id="rId22"/>
    <p:sldId id="376" r:id="rId23"/>
    <p:sldId id="377" r:id="rId24"/>
    <p:sldId id="378" r:id="rId25"/>
    <p:sldId id="379" r:id="rId26"/>
    <p:sldId id="345" r:id="rId27"/>
    <p:sldId id="274" r:id="rId28"/>
    <p:sldId id="387" r:id="rId29"/>
    <p:sldId id="383" r:id="rId30"/>
    <p:sldId id="382" r:id="rId31"/>
    <p:sldId id="384" r:id="rId32"/>
    <p:sldId id="388" r:id="rId33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, presentation overview" id="{48C29772-7E53-4043-B79C-EF84D1A7146B}">
          <p14:sldIdLst>
            <p14:sldId id="258"/>
            <p14:sldId id="259"/>
            <p14:sldId id="373"/>
            <p14:sldId id="374"/>
            <p14:sldId id="375"/>
          </p14:sldIdLst>
        </p14:section>
        <p14:section name="VISION 2040" id="{EE4A3FA8-AFBC-4D5B-8BF4-65D30F5C9314}">
          <p14:sldIdLst>
            <p14:sldId id="263"/>
            <p14:sldId id="264"/>
            <p14:sldId id="304"/>
            <p14:sldId id="260"/>
            <p14:sldId id="261"/>
            <p14:sldId id="380"/>
          </p14:sldIdLst>
        </p14:section>
        <p14:section name="Numbers" id="{7A558928-23B0-4351-98FB-D7158CFDCFE2}">
          <p14:sldIdLst>
            <p14:sldId id="276"/>
            <p14:sldId id="293"/>
            <p14:sldId id="296"/>
          </p14:sldIdLst>
        </p14:section>
        <p14:section name="Plan Review" id="{EE21C16E-2AAE-4184-BD1F-8839AAEFE801}">
          <p14:sldIdLst>
            <p14:sldId id="386"/>
            <p14:sldId id="381"/>
            <p14:sldId id="266"/>
            <p14:sldId id="272"/>
            <p14:sldId id="376"/>
            <p14:sldId id="377"/>
            <p14:sldId id="378"/>
            <p14:sldId id="379"/>
            <p14:sldId id="345"/>
            <p14:sldId id="274"/>
          </p14:sldIdLst>
        </p14:section>
        <p14:section name="T2040/Other" id="{5A727FA9-74BA-449F-A37A-527D6F2C723F}">
          <p14:sldIdLst>
            <p14:sldId id="387"/>
            <p14:sldId id="383"/>
            <p14:sldId id="382"/>
            <p14:sldId id="384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51B"/>
    <a:srgbClr val="FFFF66"/>
    <a:srgbClr val="F0B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71267" autoAdjust="0"/>
  </p:normalViewPr>
  <p:slideViewPr>
    <p:cSldViewPr>
      <p:cViewPr varScale="1">
        <p:scale>
          <a:sx n="51" d="100"/>
          <a:sy n="51" d="100"/>
        </p:scale>
        <p:origin x="852" y="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88" y="-10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2\Dept\GROW\PLANREV\Future%20work%20analysis\Future%20work%20summary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090047393364927E-2"/>
          <c:y val="5.9168919183609524E-2"/>
          <c:w val="0.8981042654028436"/>
          <c:h val="0.81623026599287019"/>
        </c:manualLayout>
      </c:layout>
      <c:lineChart>
        <c:grouping val="standard"/>
        <c:varyColors val="0"/>
        <c:ser>
          <c:idx val="0"/>
          <c:order val="0"/>
          <c:tx>
            <c:strRef>
              <c:f>GrowthForecast!$A$2</c:f>
              <c:strCache>
                <c:ptCount val="1"/>
                <c:pt idx="0">
                  <c:v>Population</c:v>
                </c:pt>
              </c:strCache>
            </c:strRef>
          </c:tx>
          <c:spPr>
            <a:ln w="58561">
              <a:solidFill>
                <a:srgbClr val="CA6C18"/>
              </a:solidFill>
              <a:prstDash val="solid"/>
            </a:ln>
          </c:spPr>
          <c:marker>
            <c:symbol val="none"/>
          </c:marker>
          <c:cat>
            <c:numRef>
              <c:f>GrowthForecast!$B$1:$BT$1</c:f>
              <c:numCache>
                <c:formatCode>General</c:formatCod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numCache>
            </c:numRef>
          </c:cat>
          <c:val>
            <c:numRef>
              <c:f>GrowthForecast!$B$2:$BT$2</c:f>
              <c:numCache>
                <c:formatCode>#,##0</c:formatCode>
                <c:ptCount val="71"/>
                <c:pt idx="0">
                  <c:v>1936500</c:v>
                </c:pt>
                <c:pt idx="1">
                  <c:v>1936796</c:v>
                </c:pt>
                <c:pt idx="2">
                  <c:v>1908324</c:v>
                </c:pt>
                <c:pt idx="3">
                  <c:v>1913238</c:v>
                </c:pt>
                <c:pt idx="4">
                  <c:v>1945946</c:v>
                </c:pt>
                <c:pt idx="5">
                  <c:v>1985393</c:v>
                </c:pt>
                <c:pt idx="6">
                  <c:v>2007218</c:v>
                </c:pt>
                <c:pt idx="7">
                  <c:v>2042585</c:v>
                </c:pt>
                <c:pt idx="8">
                  <c:v>2103769</c:v>
                </c:pt>
                <c:pt idx="9">
                  <c:v>2172864</c:v>
                </c:pt>
                <c:pt idx="10">
                  <c:v>2254400</c:v>
                </c:pt>
                <c:pt idx="11">
                  <c:v>2306598</c:v>
                </c:pt>
                <c:pt idx="12">
                  <c:v>2332968</c:v>
                </c:pt>
                <c:pt idx="13">
                  <c:v>2348614</c:v>
                </c:pt>
                <c:pt idx="14">
                  <c:v>2377764</c:v>
                </c:pt>
                <c:pt idx="15">
                  <c:v>2421572</c:v>
                </c:pt>
                <c:pt idx="16">
                  <c:v>2465317</c:v>
                </c:pt>
                <c:pt idx="17">
                  <c:v>2526023</c:v>
                </c:pt>
                <c:pt idx="18">
                  <c:v>2605322</c:v>
                </c:pt>
                <c:pt idx="19">
                  <c:v>2675675</c:v>
                </c:pt>
                <c:pt idx="20">
                  <c:v>2770700</c:v>
                </c:pt>
                <c:pt idx="21">
                  <c:v>2830400</c:v>
                </c:pt>
                <c:pt idx="22">
                  <c:v>2900500</c:v>
                </c:pt>
                <c:pt idx="23">
                  <c:v>2951600</c:v>
                </c:pt>
                <c:pt idx="24">
                  <c:v>2988600</c:v>
                </c:pt>
                <c:pt idx="25">
                  <c:v>3038000</c:v>
                </c:pt>
                <c:pt idx="26">
                  <c:v>3083300</c:v>
                </c:pt>
                <c:pt idx="27">
                  <c:v>3147500</c:v>
                </c:pt>
                <c:pt idx="28">
                  <c:v>3207700</c:v>
                </c:pt>
                <c:pt idx="29">
                  <c:v>3249100</c:v>
                </c:pt>
                <c:pt idx="30">
                  <c:v>3275855</c:v>
                </c:pt>
                <c:pt idx="31">
                  <c:v>3323710</c:v>
                </c:pt>
                <c:pt idx="32">
                  <c:v>3362010</c:v>
                </c:pt>
                <c:pt idx="33">
                  <c:v>3387500</c:v>
                </c:pt>
                <c:pt idx="34">
                  <c:v>3416600</c:v>
                </c:pt>
                <c:pt idx="35">
                  <c:v>3460400</c:v>
                </c:pt>
                <c:pt idx="36">
                  <c:v>3524000</c:v>
                </c:pt>
                <c:pt idx="37">
                  <c:v>3582900</c:v>
                </c:pt>
                <c:pt idx="38">
                  <c:v>3585636.7633314272</c:v>
                </c:pt>
                <c:pt idx="39">
                  <c:v>3642867.6569818351</c:v>
                </c:pt>
                <c:pt idx="40">
                  <c:v>3695603.8033567369</c:v>
                </c:pt>
                <c:pt idx="41">
                  <c:v>3742407.6710985061</c:v>
                </c:pt>
                <c:pt idx="42">
                  <c:v>3786669.4968590126</c:v>
                </c:pt>
                <c:pt idx="43">
                  <c:v>3829944.1702508633</c:v>
                </c:pt>
                <c:pt idx="44">
                  <c:v>3874100.5398755777</c:v>
                </c:pt>
                <c:pt idx="45">
                  <c:v>3920446.3892497877</c:v>
                </c:pt>
                <c:pt idx="46">
                  <c:v>3969204.9794260766</c:v>
                </c:pt>
                <c:pt idx="47">
                  <c:v>4017801.5294435197</c:v>
                </c:pt>
                <c:pt idx="48">
                  <c:v>4064715.7114623114</c:v>
                </c:pt>
                <c:pt idx="49">
                  <c:v>4108655.8743446204</c:v>
                </c:pt>
                <c:pt idx="50">
                  <c:v>4148952.2375839562</c:v>
                </c:pt>
                <c:pt idx="51">
                  <c:v>4187539.7094453168</c:v>
                </c:pt>
                <c:pt idx="52">
                  <c:v>4225119.4210082209</c:v>
                </c:pt>
                <c:pt idx="53">
                  <c:v>4262069.6326581994</c:v>
                </c:pt>
                <c:pt idx="54">
                  <c:v>4299275.7076837393</c:v>
                </c:pt>
                <c:pt idx="55">
                  <c:v>4337543.5359341828</c:v>
                </c:pt>
                <c:pt idx="56">
                  <c:v>4377871.5506175272</c:v>
                </c:pt>
                <c:pt idx="57">
                  <c:v>4419635.1737694805</c:v>
                </c:pt>
                <c:pt idx="58">
                  <c:v>4461595.2003522431</c:v>
                </c:pt>
                <c:pt idx="59">
                  <c:v>4503094.4254893418</c:v>
                </c:pt>
                <c:pt idx="60">
                  <c:v>4544502.9881484983</c:v>
                </c:pt>
                <c:pt idx="61">
                  <c:v>4586344.8191655967</c:v>
                </c:pt>
                <c:pt idx="62">
                  <c:v>4628185.3123597493</c:v>
                </c:pt>
                <c:pt idx="63">
                  <c:v>4669174.4923771536</c:v>
                </c:pt>
                <c:pt idx="64">
                  <c:v>4709718.8985280534</c:v>
                </c:pt>
                <c:pt idx="65">
                  <c:v>4751391.5532428343</c:v>
                </c:pt>
                <c:pt idx="66">
                  <c:v>4794785.4928676737</c:v>
                </c:pt>
                <c:pt idx="67">
                  <c:v>4840506.2052188003</c:v>
                </c:pt>
                <c:pt idx="68">
                  <c:v>4888260.0745389955</c:v>
                </c:pt>
                <c:pt idx="69">
                  <c:v>4937466.6524178684</c:v>
                </c:pt>
                <c:pt idx="70">
                  <c:v>4988005.1182815274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GrowthForecast!$A$3</c:f>
              <c:strCache>
                <c:ptCount val="1"/>
                <c:pt idx="0">
                  <c:v>Employment</c:v>
                </c:pt>
              </c:strCache>
            </c:strRef>
          </c:tx>
          <c:spPr>
            <a:ln w="58561">
              <a:solidFill>
                <a:srgbClr val="754972"/>
              </a:solidFill>
              <a:prstDash val="solid"/>
            </a:ln>
          </c:spPr>
          <c:marker>
            <c:symbol val="none"/>
          </c:marker>
          <c:cat>
            <c:numRef>
              <c:f>GrowthForecast!$B$1:$BT$1</c:f>
              <c:numCache>
                <c:formatCode>General</c:formatCode>
                <c:ptCount val="7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  <c:pt idx="56">
                  <c:v>2026</c:v>
                </c:pt>
                <c:pt idx="57">
                  <c:v>2027</c:v>
                </c:pt>
                <c:pt idx="58">
                  <c:v>2028</c:v>
                </c:pt>
                <c:pt idx="59">
                  <c:v>2029</c:v>
                </c:pt>
                <c:pt idx="60">
                  <c:v>2030</c:v>
                </c:pt>
                <c:pt idx="61">
                  <c:v>2031</c:v>
                </c:pt>
                <c:pt idx="62">
                  <c:v>2032</c:v>
                </c:pt>
                <c:pt idx="63">
                  <c:v>2033</c:v>
                </c:pt>
                <c:pt idx="64">
                  <c:v>2034</c:v>
                </c:pt>
                <c:pt idx="65">
                  <c:v>2035</c:v>
                </c:pt>
                <c:pt idx="66">
                  <c:v>2036</c:v>
                </c:pt>
                <c:pt idx="67">
                  <c:v>2037</c:v>
                </c:pt>
                <c:pt idx="68">
                  <c:v>2038</c:v>
                </c:pt>
                <c:pt idx="69">
                  <c:v>2039</c:v>
                </c:pt>
                <c:pt idx="70">
                  <c:v>2040</c:v>
                </c:pt>
              </c:numCache>
            </c:numRef>
          </c:cat>
          <c:val>
            <c:numRef>
              <c:f>GrowthForecast!$B$3:$BT$3</c:f>
              <c:numCache>
                <c:formatCode>#,##0</c:formatCode>
                <c:ptCount val="71"/>
                <c:pt idx="0">
                  <c:v>688445.26221968955</c:v>
                </c:pt>
                <c:pt idx="1">
                  <c:v>659218.68651809928</c:v>
                </c:pt>
                <c:pt idx="2">
                  <c:v>679438.99738274142</c:v>
                </c:pt>
                <c:pt idx="3">
                  <c:v>717340.9371452115</c:v>
                </c:pt>
                <c:pt idx="4">
                  <c:v>745857.54407940782</c:v>
                </c:pt>
                <c:pt idx="5">
                  <c:v>761844.36579625844</c:v>
                </c:pt>
                <c:pt idx="6">
                  <c:v>790190.57092022989</c:v>
                </c:pt>
                <c:pt idx="7">
                  <c:v>844873.41073517583</c:v>
                </c:pt>
                <c:pt idx="8">
                  <c:v>931385.1530681767</c:v>
                </c:pt>
                <c:pt idx="9">
                  <c:v>1007074.7013995713</c:v>
                </c:pt>
                <c:pt idx="10">
                  <c:v>1033399.4278150714</c:v>
                </c:pt>
                <c:pt idx="11">
                  <c:v>1034490.4809912153</c:v>
                </c:pt>
                <c:pt idx="12">
                  <c:v>1015032.0948383997</c:v>
                </c:pt>
                <c:pt idx="13">
                  <c:v>1026710.1591663775</c:v>
                </c:pt>
                <c:pt idx="14">
                  <c:v>1085697.1594303846</c:v>
                </c:pt>
                <c:pt idx="15">
                  <c:v>1131360.9045024009</c:v>
                </c:pt>
                <c:pt idx="16">
                  <c:v>1181585.5934125907</c:v>
                </c:pt>
                <c:pt idx="17">
                  <c:v>1244718.1124993658</c:v>
                </c:pt>
                <c:pt idx="18">
                  <c:v>1315617.005776278</c:v>
                </c:pt>
                <c:pt idx="19">
                  <c:v>1395726.5891546418</c:v>
                </c:pt>
                <c:pt idx="20">
                  <c:v>1465233.9629836865</c:v>
                </c:pt>
                <c:pt idx="21">
                  <c:v>1474690.2892138166</c:v>
                </c:pt>
                <c:pt idx="22">
                  <c:v>1495460.7716358993</c:v>
                </c:pt>
                <c:pt idx="23">
                  <c:v>1508317.0362081442</c:v>
                </c:pt>
                <c:pt idx="24">
                  <c:v>1531829.9339884433</c:v>
                </c:pt>
                <c:pt idx="25">
                  <c:v>1561198.4735719035</c:v>
                </c:pt>
                <c:pt idx="26">
                  <c:v>1615390.8003539711</c:v>
                </c:pt>
                <c:pt idx="27">
                  <c:v>1699203.8084618016</c:v>
                </c:pt>
                <c:pt idx="28">
                  <c:v>1769787.970217356</c:v>
                </c:pt>
                <c:pt idx="29">
                  <c:v>1814304.5376062973</c:v>
                </c:pt>
                <c:pt idx="30">
                  <c:v>1856421.1788719541</c:v>
                </c:pt>
                <c:pt idx="31">
                  <c:v>1836846.676921373</c:v>
                </c:pt>
                <c:pt idx="32">
                  <c:v>1787503.0326550382</c:v>
                </c:pt>
                <c:pt idx="33">
                  <c:v>1780234.8116307331</c:v>
                </c:pt>
                <c:pt idx="34">
                  <c:v>1803617.3481580326</c:v>
                </c:pt>
                <c:pt idx="35">
                  <c:v>1833900</c:v>
                </c:pt>
                <c:pt idx="36">
                  <c:v>1898550</c:v>
                </c:pt>
                <c:pt idx="37">
                  <c:v>1967840</c:v>
                </c:pt>
                <c:pt idx="38">
                  <c:v>1994255.7781932415</c:v>
                </c:pt>
                <c:pt idx="39">
                  <c:v>2036370.3320857631</c:v>
                </c:pt>
                <c:pt idx="40">
                  <c:v>2071745.7689096769</c:v>
                </c:pt>
                <c:pt idx="41">
                  <c:v>2101293.7744538067</c:v>
                </c:pt>
                <c:pt idx="42">
                  <c:v>2127355.3452218147</c:v>
                </c:pt>
                <c:pt idx="43">
                  <c:v>2154422.1560193514</c:v>
                </c:pt>
                <c:pt idx="44">
                  <c:v>2187530.3257881822</c:v>
                </c:pt>
                <c:pt idx="45">
                  <c:v>2226745.3656121255</c:v>
                </c:pt>
                <c:pt idx="46">
                  <c:v>2266261.7838599859</c:v>
                </c:pt>
                <c:pt idx="47">
                  <c:v>2305874.0754975169</c:v>
                </c:pt>
                <c:pt idx="48">
                  <c:v>2343909.8821095824</c:v>
                </c:pt>
                <c:pt idx="49">
                  <c:v>2377765.393650196</c:v>
                </c:pt>
                <c:pt idx="50">
                  <c:v>2409094.3154794886</c:v>
                </c:pt>
                <c:pt idx="51">
                  <c:v>2438218.896630181</c:v>
                </c:pt>
                <c:pt idx="52">
                  <c:v>2467351.5390486494</c:v>
                </c:pt>
                <c:pt idx="53">
                  <c:v>2496670.6207336388</c:v>
                </c:pt>
                <c:pt idx="54">
                  <c:v>2526663.531449554</c:v>
                </c:pt>
                <c:pt idx="55">
                  <c:v>2559069.1885118238</c:v>
                </c:pt>
                <c:pt idx="56">
                  <c:v>2593585.984852694</c:v>
                </c:pt>
                <c:pt idx="57">
                  <c:v>2628511.010248058</c:v>
                </c:pt>
                <c:pt idx="58">
                  <c:v>2661172.0579357147</c:v>
                </c:pt>
                <c:pt idx="59">
                  <c:v>2692804.3492827564</c:v>
                </c:pt>
                <c:pt idx="60">
                  <c:v>2725618.4859383856</c:v>
                </c:pt>
                <c:pt idx="61">
                  <c:v>2759734.4381817211</c:v>
                </c:pt>
                <c:pt idx="62">
                  <c:v>2792402.6946778758</c:v>
                </c:pt>
                <c:pt idx="63">
                  <c:v>2822594.7005982022</c:v>
                </c:pt>
                <c:pt idx="64">
                  <c:v>2853731.3911735471</c:v>
                </c:pt>
                <c:pt idx="65">
                  <c:v>2887031.5197012168</c:v>
                </c:pt>
                <c:pt idx="66">
                  <c:v>2922313.6866218699</c:v>
                </c:pt>
                <c:pt idx="67">
                  <c:v>2959203.8979860619</c:v>
                </c:pt>
                <c:pt idx="68">
                  <c:v>2996968.7672866727</c:v>
                </c:pt>
                <c:pt idx="69">
                  <c:v>3034566.1009079404</c:v>
                </c:pt>
                <c:pt idx="70">
                  <c:v>3072152.6080407263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700608"/>
        <c:axId val="230203712"/>
      </c:lineChart>
      <c:catAx>
        <c:axId val="1757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041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537"/>
            </a:pPr>
            <a:endParaRPr lang="en-US"/>
          </a:p>
        </c:txPr>
        <c:crossAx val="230203712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230203712"/>
        <c:scaling>
          <c:orientation val="minMax"/>
        </c:scaling>
        <c:delete val="0"/>
        <c:axPos val="l"/>
        <c:majorGridlines>
          <c:spPr>
            <a:ln w="4880">
              <a:solidFill>
                <a:srgbClr val="C0C0C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14640">
            <a:noFill/>
          </a:ln>
        </c:spPr>
        <c:txPr>
          <a:bodyPr/>
          <a:lstStyle/>
          <a:p>
            <a:pPr>
              <a:defRPr sz="1537"/>
            </a:pPr>
            <a:endParaRPr lang="en-US"/>
          </a:p>
        </c:txPr>
        <c:crossAx val="175700608"/>
        <c:crosses val="autoZero"/>
        <c:crossBetween val="between"/>
        <c:dispUnits>
          <c:builtInUnit val="millions"/>
        </c:dispUnits>
      </c:valAx>
      <c:spPr>
        <a:noFill/>
        <a:ln w="39041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38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'Topic distribution by era'!$A$2</c:f>
              <c:strCache>
                <c:ptCount val="1"/>
                <c:pt idx="0">
                  <c:v>Capital Facilities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era'!$B$2:$C$2</c:f>
              <c:numCache>
                <c:formatCode>#,##0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'Topic distribution by era'!$A$3</c:f>
              <c:strCache>
                <c:ptCount val="1"/>
                <c:pt idx="0">
                  <c:v>Development Patterns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era'!$B$3:$C$3</c:f>
              <c:numCache>
                <c:formatCode>#,##0</c:formatCode>
                <c:ptCount val="2"/>
                <c:pt idx="0">
                  <c:v>47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'Topic distribution by era'!$A$4</c:f>
              <c:strCache>
                <c:ptCount val="1"/>
                <c:pt idx="0">
                  <c:v>Economy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era'!$B$4:$C$4</c:f>
              <c:numCache>
                <c:formatCode>#,##0</c:formatCode>
                <c:ptCount val="2"/>
                <c:pt idx="1">
                  <c:v>7</c:v>
                </c:pt>
              </c:numCache>
            </c:numRef>
          </c:val>
        </c:ser>
        <c:ser>
          <c:idx val="3"/>
          <c:order val="3"/>
          <c:tx>
            <c:strRef>
              <c:f>'Topic distribution by era'!$A$5</c:f>
              <c:strCache>
                <c:ptCount val="1"/>
                <c:pt idx="0">
                  <c:v>Environment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era'!$B$5:$C$5</c:f>
              <c:numCache>
                <c:formatCode>#,##0</c:formatCode>
                <c:ptCount val="2"/>
                <c:pt idx="0">
                  <c:v>6</c:v>
                </c:pt>
                <c:pt idx="1">
                  <c:v>73</c:v>
                </c:pt>
              </c:numCache>
            </c:numRef>
          </c:val>
        </c:ser>
        <c:ser>
          <c:idx val="4"/>
          <c:order val="4"/>
          <c:tx>
            <c:strRef>
              <c:f>'Topic distribution by era'!$A$6</c:f>
              <c:strCache>
                <c:ptCount val="1"/>
                <c:pt idx="0">
                  <c:v>General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era'!$B$6:$C$6</c:f>
              <c:numCache>
                <c:formatCode>#,##0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</c:ser>
        <c:ser>
          <c:idx val="5"/>
          <c:order val="5"/>
          <c:tx>
            <c:strRef>
              <c:f>'Topic distribution by era'!$A$7</c:f>
              <c:strCache>
                <c:ptCount val="1"/>
                <c:pt idx="0">
                  <c:v>Health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era'!$B$7:$C$7</c:f>
              <c:numCache>
                <c:formatCode>#,##0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</c:ser>
        <c:ser>
          <c:idx val="6"/>
          <c:order val="6"/>
          <c:tx>
            <c:strRef>
              <c:f>'Topic distribution by era'!$A$8</c:f>
              <c:strCache>
                <c:ptCount val="1"/>
                <c:pt idx="0">
                  <c:v>Intergovernmental coordination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era'!$B$8:$C$8</c:f>
              <c:numCache>
                <c:formatCode>#,##0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ser>
          <c:idx val="7"/>
          <c:order val="7"/>
          <c:tx>
            <c:strRef>
              <c:f>'Topic distribution by era'!$A$9</c:f>
              <c:strCache>
                <c:ptCount val="1"/>
                <c:pt idx="0">
                  <c:v>Public services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era'!$B$9:$C$9</c:f>
              <c:numCache>
                <c:formatCode>#,##0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ser>
          <c:idx val="8"/>
          <c:order val="8"/>
          <c:tx>
            <c:strRef>
              <c:f>'Topic distribution by era'!$A$10</c:f>
              <c:strCache>
                <c:ptCount val="1"/>
                <c:pt idx="0">
                  <c:v>Transportation</c:v>
                </c:pt>
              </c:strCache>
            </c:strRef>
          </c:tx>
          <c:invertIfNegative val="0"/>
          <c:cat>
            <c:strRef>
              <c:f>'Topic distribution by era'!$B$1:$C$1</c:f>
              <c:strCache>
                <c:ptCount val="2"/>
                <c:pt idx="0">
                  <c:v>Before VISION 2040</c:v>
                </c:pt>
                <c:pt idx="1">
                  <c:v>After VISION 2040 Adopted</c:v>
                </c:pt>
              </c:strCache>
            </c:strRef>
          </c:cat>
          <c:val>
            <c:numRef>
              <c:f>'Topic distribution by era'!$B$10:$C$10</c:f>
              <c:numCache>
                <c:formatCode>#,##0</c:formatCode>
                <c:ptCount val="2"/>
                <c:pt idx="0">
                  <c:v>137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541688"/>
        <c:axId val="404543648"/>
      </c:barChart>
      <c:catAx>
        <c:axId val="404541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1"/>
            </a:pPr>
            <a:endParaRPr lang="en-US"/>
          </a:p>
        </c:txPr>
        <c:crossAx val="404543648"/>
        <c:crosses val="autoZero"/>
        <c:auto val="1"/>
        <c:lblAlgn val="ctr"/>
        <c:lblOffset val="100"/>
        <c:noMultiLvlLbl val="0"/>
      </c:catAx>
      <c:valAx>
        <c:axId val="404543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4541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0.60294</cdr:x>
      <cdr:y>0.07463</cdr:y>
    </cdr:from>
    <cdr:to>
      <cdr:x>0.85326</cdr:x>
      <cdr:y>0.14094</cdr:y>
    </cdr:to>
    <cdr:sp macro="" textlink="">
      <cdr:nvSpPr>
        <cdr:cNvPr id="8194" name="Rectangular Callout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2801" y="381000"/>
          <a:ext cx="864718" cy="338554"/>
        </a:xfrm>
        <a:prstGeom xmlns:a="http://schemas.openxmlformats.org/drawingml/2006/main" prst="wedgeRectCallout">
          <a:avLst>
            <a:gd name="adj1" fmla="val 64558"/>
            <a:gd name="adj2" fmla="val 125712"/>
          </a:avLst>
        </a:prstGeom>
        <a:solidFill xmlns:a="http://schemas.openxmlformats.org/drawingml/2006/main">
          <a:srgbClr val="0000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0" rIns="0" bIns="0" anchor="ctr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1" i="0" u="none" strike="noStrike" baseline="0" dirty="0">
              <a:solidFill>
                <a:srgbClr val="FFFFFF"/>
              </a:solidFill>
              <a:latin typeface="Arial"/>
              <a:cs typeface="Arial"/>
            </a:rPr>
            <a:t>Population: 5 million</a:t>
          </a:r>
        </a:p>
      </cdr:txBody>
    </cdr:sp>
  </cdr:relSizeAnchor>
  <cdr:relSizeAnchor xmlns:cdr="http://schemas.openxmlformats.org/drawingml/2006/chartDrawing">
    <cdr:from>
      <cdr:x>0.71324</cdr:x>
      <cdr:y>0.61864</cdr:y>
    </cdr:from>
    <cdr:to>
      <cdr:x>0.9425</cdr:x>
      <cdr:y>0.68657</cdr:y>
    </cdr:to>
    <cdr:sp macro="" textlink="">
      <cdr:nvSpPr>
        <cdr:cNvPr id="8195" name="Rectangular Callout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63801" y="3158407"/>
          <a:ext cx="791973" cy="346793"/>
        </a:xfrm>
        <a:prstGeom xmlns:a="http://schemas.openxmlformats.org/drawingml/2006/main" prst="wedgeRectCallout">
          <a:avLst>
            <a:gd name="adj1" fmla="val 38028"/>
            <a:gd name="adj2" fmla="val -244569"/>
          </a:avLst>
        </a:prstGeom>
        <a:solidFill xmlns:a="http://schemas.openxmlformats.org/drawingml/2006/main">
          <a:srgbClr val="0000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0" rIns="0" bIns="0" anchor="ctr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1" i="0" u="none" strike="noStrike" baseline="0">
              <a:solidFill>
                <a:srgbClr val="FFFFFF"/>
              </a:solidFill>
              <a:latin typeface="Arial"/>
              <a:cs typeface="Arial"/>
            </a:rPr>
            <a:t>Jobs: </a:t>
          </a:r>
        </a:p>
        <a:p xmlns:a="http://schemas.openxmlformats.org/drawingml/2006/main">
          <a:pPr algn="ctr" rtl="0">
            <a:defRPr sz="1000"/>
          </a:pPr>
          <a:r>
            <a:rPr lang="en-US" sz="1100" b="1" i="0" u="none" strike="noStrike" baseline="0">
              <a:solidFill>
                <a:srgbClr val="FFFFFF"/>
              </a:solidFill>
              <a:latin typeface="Arial"/>
              <a:cs typeface="Arial"/>
            </a:rPr>
            <a:t>3.1 million</a:t>
          </a:r>
        </a:p>
      </cdr:txBody>
    </cdr:sp>
  </cdr:relSizeAnchor>
  <cdr:relSizeAnchor xmlns:cdr="http://schemas.openxmlformats.org/drawingml/2006/chartDrawing">
    <cdr:from>
      <cdr:x>0.60316</cdr:x>
      <cdr:y>0.7915</cdr:y>
    </cdr:from>
    <cdr:to>
      <cdr:x>0.95539</cdr:x>
      <cdr:y>0.8425</cdr:y>
    </cdr:to>
    <cdr:grpSp>
      <cdr:nvGrpSpPr>
        <cdr:cNvPr id="8196" name="Group 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2083557" y="4040924"/>
          <a:ext cx="1216743" cy="260376"/>
          <a:chOff x="620" y="277"/>
          <a:chExt cx="149" cy="17"/>
        </a:xfrm>
      </cdr:grpSpPr>
      <cdr:sp macro="" textlink="">
        <cdr:nvSpPr>
          <cdr:cNvPr id="8197" name="Text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57" y="277"/>
            <a:ext cx="72" cy="1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  <cdr:txBody>
          <a:bodyPr xmlns:a="http://schemas.openxmlformats.org/drawingml/2006/main" vertOverflow="clip" wrap="square" lIns="0" tIns="0" rIns="0" bIns="0" anchor="t"/>
          <a:lstStyle xmlns:a="http://schemas.openxmlformats.org/drawingml/2006/main"/>
          <a:p xmlns:a="http://schemas.openxmlformats.org/drawingml/2006/main">
            <a:pPr algn="ctr" rtl="0">
              <a:defRPr sz="1000"/>
            </a:pPr>
            <a:r>
              <a:rPr lang="en-US" sz="1100" b="1" i="0" u="none" strike="noStrike" baseline="0" dirty="0">
                <a:solidFill>
                  <a:srgbClr val="808080"/>
                </a:solidFill>
                <a:latin typeface="Arial Bold"/>
                <a:cs typeface="Arial Bold"/>
              </a:rPr>
              <a:t>Forecast</a:t>
            </a:r>
          </a:p>
        </cdr:txBody>
      </cdr:sp>
      <cdr:cxnSp macro="">
        <cdr:nvCxnSpPr>
          <cdr:cNvPr id="8198" name="Straight Arrow Connector 13"/>
          <cdr:cNvCxnSpPr>
            <a:cxnSpLocks xmlns:a="http://schemas.openxmlformats.org/drawingml/2006/main" noChangeShapeType="1"/>
          </cdr:cNvCxnSpPr>
        </cdr:nvCxnSpPr>
        <cdr:spPr bwMode="auto">
          <a:xfrm xmlns:a="http://schemas.openxmlformats.org/drawingml/2006/main" flipH="1">
            <a:off x="620" y="282"/>
            <a:ext cx="28" cy="0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rgbClr val="7F7F7F"/>
            </a:solidFill>
            <a:round/>
            <a:headEnd/>
            <a:tailEnd type="arrow" w="med" len="med"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cxnSp>
      <cdr:cxnSp macro="">
        <cdr:nvCxnSpPr>
          <cdr:cNvPr id="8199" name="Straight Arrow Connector 14"/>
          <cdr:cNvCxnSpPr>
            <a:cxnSpLocks xmlns:a="http://schemas.openxmlformats.org/drawingml/2006/main" noChangeShapeType="1"/>
          </cdr:cNvCxnSpPr>
        </cdr:nvCxnSpPr>
        <cdr:spPr bwMode="auto">
          <a:xfrm xmlns:a="http://schemas.openxmlformats.org/drawingml/2006/main">
            <a:off x="741" y="282"/>
            <a:ext cx="28" cy="0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rgbClr val="7F7F7F"/>
            </a:solidFill>
            <a:round/>
            <a:headEnd/>
            <a:tailEnd type="arrow" w="med" len="med"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noFill/>
              </a14:hiddenFill>
            </a:ext>
          </a:extLst>
        </cdr:spPr>
      </cdr:cxnSp>
    </cdr:grpSp>
  </cdr:relSizeAnchor>
  <cdr:relSizeAnchor xmlns:cdr="http://schemas.openxmlformats.org/drawingml/2006/chartDrawing">
    <cdr:from>
      <cdr:x>0.60294</cdr:x>
      <cdr:y>0.01493</cdr:y>
    </cdr:from>
    <cdr:to>
      <cdr:x>0.60294</cdr:x>
      <cdr:y>0.8671</cdr:y>
    </cdr:to>
    <cdr:cxnSp macro="">
      <cdr:nvCxnSpPr>
        <cdr:cNvPr id="8204" name="Straight Connector 11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 flipV="1">
          <a:off x="2082801" y="76200"/>
          <a:ext cx="1" cy="435071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7F7F7F"/>
          </a:solidFill>
          <a:prstDash val="sys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r>
              <a:rPr lang="en-US" smtClean="0"/>
              <a:t>April 23 &amp; 24,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3E27D87-7B1C-42AE-8718-B212CD594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8876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r>
              <a:rPr lang="en-US" smtClean="0"/>
              <a:t>April 23 &amp; 24, 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5700713"/>
            <a:ext cx="3984625" cy="2989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702945"/>
            <a:ext cx="5608320" cy="484251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948D3F5-27E0-4DDE-B784-599327A8C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164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26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Aft>
                <a:spcPts val="578"/>
              </a:spcAft>
            </a:pPr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4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1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6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537772"/>
            <a:ext cx="5608320" cy="4842510"/>
          </a:xfrm>
        </p:spPr>
        <p:txBody>
          <a:bodyPr/>
          <a:lstStyle/>
          <a:p>
            <a:pPr>
              <a:spcAft>
                <a:spcPts val="611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0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58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0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8675" y="668338"/>
            <a:ext cx="5207000" cy="39052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GMPB – Plan review status update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Feb 6,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1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3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8675" y="668338"/>
            <a:ext cx="5207000" cy="39052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Feb 6,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GMPB – Plan review status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1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8675" y="668338"/>
            <a:ext cx="5207000" cy="39052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Feb 6,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GMPB – Plan review status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00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668338"/>
            <a:ext cx="5207000" cy="39052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Feb 6,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GMPB – Plan review status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5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8675" y="668338"/>
            <a:ext cx="5207000" cy="39052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Feb 6,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GMPB – Plan review status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52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3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6A16C-42B4-4372-B904-CB5B54F242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34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26EA1-EC20-4E72-8EA3-A8967B3907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74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26EA1-EC20-4E72-8EA3-A8967B3907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970340" y="8902049"/>
            <a:ext cx="3038475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465070"/>
            <a:fld id="{B05386B2-E930-43F1-92A7-4598AD0DEB34}" type="slidenum">
              <a:rPr lang="en-US" sz="1200"/>
              <a:pPr algn="r" defTabSz="465070"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03263"/>
            <a:ext cx="2820988" cy="211613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3129003"/>
            <a:ext cx="5607050" cy="5540974"/>
          </a:xfrm>
          <a:noFill/>
          <a:ln/>
        </p:spPr>
        <p:txBody>
          <a:bodyPr lIns="93164" tIns="46582" rIns="93164" bIns="46582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9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970340" y="8902049"/>
            <a:ext cx="3038475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465070"/>
            <a:fld id="{48B41ABC-0605-4C48-A9DF-A4C3134651C8}" type="slidenum">
              <a:rPr lang="en-US" sz="1200"/>
              <a:pPr algn="r" defTabSz="465070"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4" tIns="46582" rIns="93164" bIns="46582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3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0340" y="8902049"/>
            <a:ext cx="3038475" cy="46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46513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6513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6513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6513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6513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2429B24-71EC-4EA0-824C-73FD8FE9AA7A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9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5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spcAft>
                <a:spcPts val="611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D3F5-27E0-4DDE-B784-599327A8CEC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VISION 2040 &amp; Comp Plan Updates Workshop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23 &amp; 24,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2547200"/>
            <a:ext cx="9144000" cy="4310800"/>
          </a:xfrm>
          <a:prstGeom prst="rect">
            <a:avLst/>
          </a:prstGeom>
          <a:solidFill>
            <a:srgbClr val="C85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003864"/>
              </a:solidFill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2361942"/>
            <a:ext cx="9144000" cy="922623"/>
          </a:xfrm>
          <a:prstGeom prst="rect">
            <a:avLst/>
          </a:pr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pic>
        <p:nvPicPr>
          <p:cNvPr id="10" name="Picture 13" descr="PSRClogo_who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3322096"/>
            <a:ext cx="9144000" cy="0"/>
          </a:xfrm>
          <a:prstGeom prst="line">
            <a:avLst/>
          </a:prstGeom>
          <a:noFill/>
          <a:ln w="28575">
            <a:solidFill>
              <a:srgbClr val="32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361941"/>
            <a:ext cx="8458200" cy="96015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lang="en-US" sz="36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Presentation Title - short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0" y="3429000"/>
            <a:ext cx="4876800" cy="917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30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 – full two lines ok</a:t>
            </a:r>
            <a:endParaRPr lang="en-US" dirty="0"/>
          </a:p>
        </p:txBody>
      </p:sp>
      <p:pic>
        <p:nvPicPr>
          <p:cNvPr id="7" name="Picture 5" descr="Tacoma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90"/>
            <a:ext cx="9144000" cy="23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4343400"/>
            <a:ext cx="5410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lang="en-US" sz="1800" b="1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Name of Group Receiving Presentation</a:t>
            </a:r>
          </a:p>
          <a:p>
            <a:pPr lvl="0"/>
            <a:r>
              <a:rPr lang="en-US" dirty="0" smtClean="0"/>
              <a:t>Date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4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1644650" cy="6858000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solidFill>
                <a:srgbClr val="7D8F30"/>
              </a:solidFill>
              <a:latin typeface="Calibri" pitchFamily="34" charset="0"/>
            </a:endParaRPr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1781175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46238" y="381000"/>
            <a:ext cx="7421562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0" y="1901825"/>
            <a:ext cx="163671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ct val="90000"/>
              </a:spcBef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PSRC Overview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9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Plan Review &amp; Certification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T2040 &amp; other</a:t>
            </a:r>
            <a:endParaRPr lang="en-US" sz="1200" b="1" dirty="0">
              <a:solidFill>
                <a:srgbClr val="B3C3D1"/>
              </a:solidFill>
            </a:endParaRPr>
          </a:p>
        </p:txBody>
      </p:sp>
      <p:pic>
        <p:nvPicPr>
          <p:cNvPr id="10" name="Picture 28" descr="Housin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14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475" y="274638"/>
            <a:ext cx="704215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52400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8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7475" y="304800"/>
            <a:ext cx="704215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3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76200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Plan Review Program Status Update</a:t>
            </a:r>
            <a:endParaRPr lang="en-US" sz="1200" b="1" dirty="0">
              <a:solidFill>
                <a:srgbClr val="B3C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 userDrawn="1"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9" descr="PSRClogo_who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3190" y="29718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lang="en-US" sz="45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981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Chapter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6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1644650" cy="6858000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solidFill>
                <a:srgbClr val="7D8F30"/>
              </a:solidFill>
              <a:latin typeface="Calibri" pitchFamily="34" charset="0"/>
            </a:endParaRPr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1781175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46238" y="381000"/>
            <a:ext cx="7421562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0" y="1901825"/>
            <a:ext cx="163671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ct val="90000"/>
              </a:spcBef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PSRC Overview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9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Plan Review &amp; Certification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9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T2040 &amp; other</a:t>
            </a:r>
            <a:endParaRPr lang="en-US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30" descr="Whale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7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475" y="274638"/>
            <a:ext cx="704215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52400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4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20501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76200"/>
            <a:ext cx="609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418C-B9C6-47B5-AB2A-C43B896B9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8023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 userDrawn="1"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9" descr="PSRClogo_who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3190" y="29718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lang="en-US" sz="45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981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Chapter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4650" y="274638"/>
            <a:ext cx="704215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baseline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200" y="1524000"/>
            <a:ext cx="58674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Chapter title here</a:t>
            </a:r>
          </a:p>
          <a:p>
            <a:pPr lvl="0"/>
            <a:r>
              <a:rPr lang="en-US" dirty="0" smtClean="0"/>
              <a:t>Chapter title 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Chapter title 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Chapter title 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Chapter title here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1644650" cy="6858000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solidFill>
                <a:srgbClr val="7D8F30"/>
              </a:solidFill>
              <a:latin typeface="Calibri" pitchFamily="34" charset="0"/>
            </a:endParaRPr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SRC_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64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0" y="1901825"/>
            <a:ext cx="163671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ct val="90000"/>
              </a:spcBef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PSRC Overview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9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Plan Review &amp; Certification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T2040 &amp; other</a:t>
            </a:r>
            <a:endParaRPr lang="en-US" sz="1200" b="1" dirty="0">
              <a:solidFill>
                <a:srgbClr val="B3C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4650" y="304800"/>
            <a:ext cx="704215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1644650" cy="6858000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solidFill>
                <a:srgbClr val="7D8F30"/>
              </a:solidFill>
              <a:latin typeface="Calibri" pitchFamily="34" charset="0"/>
            </a:endParaRPr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0" y="1901825"/>
            <a:ext cx="163671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PSRC Overview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9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Plan Review &amp; Certification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T2040 &amp; other</a:t>
            </a:r>
            <a:endParaRPr lang="en-US" sz="1200" b="1" dirty="0">
              <a:solidFill>
                <a:srgbClr val="B3C3D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1781175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  <p:pic>
        <p:nvPicPr>
          <p:cNvPr id="12" name="Picture 3" descr="PSRC_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64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4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475" y="304800"/>
            <a:ext cx="704215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152400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1644650" cy="6858000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solidFill>
                <a:srgbClr val="7D8F30"/>
              </a:solidFill>
              <a:latin typeface="Calibri" pitchFamily="34" charset="0"/>
            </a:endParaRPr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1781175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46238" y="381000"/>
            <a:ext cx="7421562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baseline="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0" y="1901825"/>
            <a:ext cx="163671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ct val="90000"/>
              </a:spcBef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PSRC Overview</a:t>
            </a:r>
          </a:p>
          <a:p>
            <a:pPr marL="0" algn="ctr" defTabSz="914400" rtl="0" eaLnBrk="1" latinLnBrk="0" hangingPunct="1">
              <a:spcBef>
                <a:spcPct val="90000"/>
              </a:spcBef>
            </a:pPr>
            <a:r>
              <a:rPr lang="en-US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VISION 2040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9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rgbClr val="B3C3D1"/>
                </a:solidFill>
                <a:latin typeface="Arial" charset="0"/>
                <a:ea typeface="+mn-ea"/>
                <a:cs typeface="+mn-cs"/>
              </a:rPr>
              <a:t>Plan Review &amp; Certification</a:t>
            </a:r>
          </a:p>
          <a:p>
            <a:pPr algn="ctr" defTabSz="914400">
              <a:spcBef>
                <a:spcPct val="9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T2040 &amp; other</a:t>
            </a:r>
            <a:endParaRPr lang="en-US" sz="1200" b="1" dirty="0">
              <a:solidFill>
                <a:srgbClr val="B3C3D1"/>
              </a:solidFill>
            </a:endParaRPr>
          </a:p>
        </p:txBody>
      </p:sp>
      <p:pic>
        <p:nvPicPr>
          <p:cNvPr id="10" name="Picture 25" descr="Aerial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8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475" y="274638"/>
            <a:ext cx="704215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9" name="Picture 13" descr="PSRClogo_boxlin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524000"/>
            <a:ext cx="6477000" cy="434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52400" y="76200"/>
            <a:ext cx="690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200" b="1" dirty="0" smtClean="0">
                <a:solidFill>
                  <a:srgbClr val="B3C3D1"/>
                </a:solidFill>
              </a:rPr>
              <a:t>VISION 2040 &amp; Comprehensive Plan Update</a:t>
            </a:r>
            <a:r>
              <a:rPr lang="en-US" sz="1200" b="1" baseline="0" dirty="0" smtClean="0">
                <a:solidFill>
                  <a:srgbClr val="B3C3D1"/>
                </a:solidFill>
              </a:rPr>
              <a:t>s</a:t>
            </a:r>
            <a:endParaRPr lang="en-US" sz="1200" b="1" dirty="0">
              <a:solidFill>
                <a:srgbClr val="B3C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1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76200"/>
            <a:ext cx="609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34A2-5609-488A-A050-2359ACC77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7187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981325"/>
            <a:ext cx="9144000" cy="3876675"/>
          </a:xfrm>
          <a:prstGeom prst="rect">
            <a:avLst/>
          </a:prstGeom>
          <a:solidFill>
            <a:srgbClr val="C8551B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54338"/>
            <a:ext cx="9144000" cy="866775"/>
          </a:xfrm>
          <a:prstGeom prst="rect">
            <a:avLst/>
          </a:pr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latin typeface="Calibri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 userDrawn="1"/>
        </p:nvSpPr>
        <p:spPr bwMode="auto">
          <a:xfrm>
            <a:off x="0" y="3859213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9" descr="PSRClogo_whol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6057900"/>
            <a:ext cx="26781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3190" y="29718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lang="en-US" sz="45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9813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Chapter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9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71475"/>
          </a:xfrm>
          <a:prstGeom prst="rect">
            <a:avLst/>
          </a:prstGeom>
          <a:solidFill>
            <a:srgbClr val="C855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7D8F3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B3C3D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19047F-72BD-4FFE-88C3-85F474E90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352425"/>
            <a:ext cx="9144000" cy="600075"/>
          </a:xfrm>
          <a:prstGeom prst="rect">
            <a:avLst/>
          </a:prstGeom>
          <a:solidFill>
            <a:srgbClr val="3232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0" y="3143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1644650" y="274638"/>
            <a:ext cx="704215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pic>
        <p:nvPicPr>
          <p:cNvPr id="14" name="Picture 13" descr="PSRClogo_boxline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71475"/>
          </a:xfrm>
          <a:prstGeom prst="rect">
            <a:avLst/>
          </a:prstGeom>
          <a:solidFill>
            <a:srgbClr val="C855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7D8F30"/>
              </a:solidFill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 userDrawn="1"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B3C3D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19047F-72BD-4FFE-88C3-85F474E90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352425"/>
            <a:ext cx="9144000" cy="600075"/>
          </a:xfrm>
          <a:prstGeom prst="rect">
            <a:avLst/>
          </a:prstGeom>
          <a:solidFill>
            <a:srgbClr val="3232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16"/>
          <p:cNvSpPr>
            <a:spLocks noChangeShapeType="1"/>
          </p:cNvSpPr>
          <p:nvPr userDrawn="1"/>
        </p:nvSpPr>
        <p:spPr bwMode="auto">
          <a:xfrm>
            <a:off x="0" y="3143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4" r:id="rId3"/>
    <p:sldLayoutId id="214748369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1644650" y="274638"/>
            <a:ext cx="704215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pic>
        <p:nvPicPr>
          <p:cNvPr id="14" name="Picture 13" descr="PSRClogo_boxline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71475"/>
          </a:xfrm>
          <a:prstGeom prst="rect">
            <a:avLst/>
          </a:prstGeom>
          <a:solidFill>
            <a:srgbClr val="C855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7D8F30"/>
              </a:solidFill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 userDrawn="1"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B3C3D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19047F-72BD-4FFE-88C3-85F474E90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352425"/>
            <a:ext cx="9144000" cy="600075"/>
          </a:xfrm>
          <a:prstGeom prst="rect">
            <a:avLst/>
          </a:prstGeom>
          <a:solidFill>
            <a:srgbClr val="3232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16"/>
          <p:cNvSpPr>
            <a:spLocks noChangeShapeType="1"/>
          </p:cNvSpPr>
          <p:nvPr userDrawn="1"/>
        </p:nvSpPr>
        <p:spPr bwMode="auto">
          <a:xfrm>
            <a:off x="0" y="3143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93" r:id="rId3"/>
    <p:sldLayoutId id="214748369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1644650" y="274638"/>
            <a:ext cx="704215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pic>
        <p:nvPicPr>
          <p:cNvPr id="14" name="Picture 13" descr="PSRClogo_boxline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71475"/>
          </a:xfrm>
          <a:prstGeom prst="rect">
            <a:avLst/>
          </a:prstGeom>
          <a:solidFill>
            <a:srgbClr val="C8551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7D8F30"/>
              </a:solidFill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 userDrawn="1"/>
        </p:nvSpPr>
        <p:spPr bwMode="auto">
          <a:xfrm>
            <a:off x="8420100" y="76200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B3C3D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19047F-72BD-4FFE-88C3-85F474E90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352425"/>
            <a:ext cx="9144000" cy="600075"/>
          </a:xfrm>
          <a:prstGeom prst="rect">
            <a:avLst/>
          </a:prstGeom>
          <a:solidFill>
            <a:srgbClr val="3232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16"/>
          <p:cNvSpPr>
            <a:spLocks noChangeShapeType="1"/>
          </p:cNvSpPr>
          <p:nvPr userDrawn="1"/>
        </p:nvSpPr>
        <p:spPr bwMode="auto">
          <a:xfrm>
            <a:off x="0" y="314325"/>
            <a:ext cx="9144000" cy="0"/>
          </a:xfrm>
          <a:prstGeom prst="line">
            <a:avLst/>
          </a:prstGeom>
          <a:noFill/>
          <a:ln w="19050">
            <a:solidFill>
              <a:srgbClr val="32323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96015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PSRC and Comprehensive Plan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0300" y="3810000"/>
            <a:ext cx="5207000" cy="917864"/>
          </a:xfrm>
        </p:spPr>
        <p:txBody>
          <a:bodyPr>
            <a:noAutofit/>
          </a:bodyPr>
          <a:lstStyle/>
          <a:p>
            <a:r>
              <a:rPr lang="en-US" sz="2400" dirty="0" smtClean="0"/>
              <a:t>City of Duvall Joint Planning Commission / City Council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70300" y="4800600"/>
            <a:ext cx="5410200" cy="1600200"/>
          </a:xfrm>
        </p:spPr>
        <p:txBody>
          <a:bodyPr/>
          <a:lstStyle/>
          <a:p>
            <a:r>
              <a:rPr lang="en-US" dirty="0" smtClean="0"/>
              <a:t>Duvall, WA</a:t>
            </a:r>
          </a:p>
          <a:p>
            <a:r>
              <a:rPr lang="en-US" dirty="0" smtClean="0"/>
              <a:t>March 5, 2014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33800" y="4724400"/>
            <a:ext cx="16256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381000"/>
            <a:ext cx="7042150" cy="685800"/>
          </a:xfrm>
        </p:spPr>
        <p:txBody>
          <a:bodyPr/>
          <a:lstStyle/>
          <a:p>
            <a:r>
              <a:rPr lang="en-US" dirty="0" smtClean="0"/>
              <a:t>Mandates and Relationships</a:t>
            </a:r>
            <a:endParaRPr lang="en-US" dirty="0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>
            <a:off x="6096000" y="1951593"/>
            <a:ext cx="0" cy="1656040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958287" y="3628271"/>
            <a:ext cx="5823513" cy="773113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Countywide Planning Policies 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ahoma" pitchFamily="34" charset="0"/>
              </a:rPr>
              <a:t>(King, Kitsap, Pierce, Snohomish)</a:t>
            </a:r>
            <a:r>
              <a:rPr lang="en-US" sz="1600" dirty="0">
                <a:latin typeface="Tahoma" pitchFamily="34" charset="0"/>
              </a:rPr>
              <a:t> 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43337" y="2256393"/>
            <a:ext cx="4466863" cy="1046440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en-US" sz="2000" dirty="0" smtClean="0">
                <a:latin typeface="Tahoma" pitchFamily="34" charset="0"/>
              </a:rPr>
              <a:t>VISION 2040</a:t>
            </a:r>
            <a:endParaRPr lang="en-US" sz="2000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ahoma" pitchFamily="34" charset="0"/>
              </a:rPr>
              <a:t>Multicounty Planning </a:t>
            </a:r>
            <a:r>
              <a:rPr lang="en-US" sz="1400" dirty="0" smtClean="0">
                <a:latin typeface="Tahoma" pitchFamily="34" charset="0"/>
              </a:rPr>
              <a:t>Policies</a:t>
            </a:r>
          </a:p>
          <a:p>
            <a:pPr algn="ctr">
              <a:spcBef>
                <a:spcPct val="50000"/>
              </a:spcBef>
            </a:pPr>
            <a:endParaRPr lang="en-US" sz="1400" dirty="0">
              <a:latin typeface="Tahoma" pitchFamily="34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978060" y="4726822"/>
            <a:ext cx="7632539" cy="725488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City &amp; County Comprehensive Plans 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ahoma" pitchFamily="34" charset="0"/>
              </a:rPr>
              <a:t>(4 counties, 82 cities)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914400" y="1336040"/>
            <a:ext cx="7620000" cy="615553"/>
          </a:xfrm>
          <a:prstGeom prst="rect">
            <a:avLst/>
          </a:prstGeom>
          <a:solidFill>
            <a:srgbClr val="F0B090"/>
          </a:solidFill>
          <a:ln w="9525">
            <a:solidFill>
              <a:srgbClr val="C8551B"/>
            </a:solidFill>
            <a:miter lim="800000"/>
            <a:headEnd/>
            <a:tailEnd/>
          </a:ln>
          <a:effectLst>
            <a:softEdge rad="31750"/>
          </a:effectLst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Growth </a:t>
            </a:r>
            <a:r>
              <a:rPr lang="en-US" sz="2000" dirty="0">
                <a:latin typeface="Tahoma" pitchFamily="34" charset="0"/>
              </a:rPr>
              <a:t>Management </a:t>
            </a:r>
            <a:r>
              <a:rPr lang="en-US" sz="2000" dirty="0" smtClean="0">
                <a:latin typeface="Tahoma" pitchFamily="34" charset="0"/>
              </a:rPr>
              <a:t>Act</a:t>
            </a:r>
            <a:br>
              <a:rPr lang="en-US" sz="2000" dirty="0" smtClean="0">
                <a:latin typeface="Tahoma" pitchFamily="34" charset="0"/>
              </a:rPr>
            </a:br>
            <a:r>
              <a:rPr lang="en-US" sz="1400" dirty="0" smtClean="0">
                <a:latin typeface="Tahoma" pitchFamily="34" charset="0"/>
              </a:rPr>
              <a:t>(RCW, WAC)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flipH="1">
            <a:off x="3276600" y="1951593"/>
            <a:ext cx="0" cy="304800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auto">
          <a:xfrm flipH="1">
            <a:off x="3276600" y="3292514"/>
            <a:ext cx="0" cy="325438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H="1">
            <a:off x="3276600" y="4401384"/>
            <a:ext cx="0" cy="325438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 flipH="1">
            <a:off x="7696200" y="1951593"/>
            <a:ext cx="0" cy="2767332"/>
          </a:xfrm>
          <a:prstGeom prst="line">
            <a:avLst/>
          </a:prstGeom>
          <a:noFill/>
          <a:ln w="38100">
            <a:solidFill>
              <a:srgbClr val="C8551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1219200"/>
            <a:ext cx="6934200" cy="5181600"/>
          </a:xfrm>
        </p:spPr>
        <p:txBody>
          <a:bodyPr/>
          <a:lstStyle/>
          <a:p>
            <a:r>
              <a:rPr lang="en-US" dirty="0" smtClean="0"/>
              <a:t>Regional Guidelines &amp; Principles</a:t>
            </a:r>
          </a:p>
          <a:p>
            <a:r>
              <a:rPr lang="en-US" dirty="0" smtClean="0"/>
              <a:t>Summarized in Plan Review Manual</a:t>
            </a:r>
          </a:p>
          <a:p>
            <a:r>
              <a:rPr lang="en-US" dirty="0" smtClean="0"/>
              <a:t>Environment, Housing new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Multicounty Planning Policies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650583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4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362325" cy="49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Regional Growth Strategy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599" y="1066800"/>
            <a:ext cx="732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Aft>
                <a:spcPct val="20000"/>
              </a:spcAft>
              <a:buSzPct val="75000"/>
            </a:pPr>
            <a:r>
              <a:rPr lang="en-US" sz="2400" b="1" dirty="0">
                <a:solidFill>
                  <a:srgbClr val="C8551B"/>
                </a:solidFill>
                <a:latin typeface="Arial" charset="0"/>
              </a:rPr>
              <a:t>Numeric Guidance for Local Planning &amp; Targets 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676400" y="1676400"/>
            <a:ext cx="39624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Builds on GMA foundation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Different types of cities, different roles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Compact development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Concentrate jobs, housing, and activities in cities and centers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Focus urban growth in </a:t>
            </a:r>
            <a:r>
              <a:rPr lang="en-US" sz="2000" i="1" dirty="0" smtClean="0"/>
              <a:t>Metropolitan, Core</a:t>
            </a:r>
            <a:r>
              <a:rPr lang="en-US" sz="2000" dirty="0" smtClean="0"/>
              <a:t>, and </a:t>
            </a:r>
            <a:r>
              <a:rPr lang="en-US" sz="2000" i="1" dirty="0" smtClean="0"/>
              <a:t>Larger Cities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Reduce</a:t>
            </a:r>
            <a:r>
              <a:rPr lang="en-US" sz="2000" i="1" dirty="0" smtClean="0"/>
              <a:t> Rural </a:t>
            </a:r>
            <a:r>
              <a:rPr lang="en-US" sz="2000" dirty="0" smtClean="0"/>
              <a:t>growth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000" dirty="0" smtClean="0"/>
              <a:t>Improve regional jobs-housing balance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137" y="1676400"/>
            <a:ext cx="3439663" cy="49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7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81200" y="1371600"/>
            <a:ext cx="6477000" cy="4953000"/>
          </a:xfrm>
        </p:spPr>
        <p:txBody>
          <a:bodyPr/>
          <a:lstStyle/>
          <a:p>
            <a:r>
              <a:rPr lang="en-US" sz="2400" dirty="0" smtClean="0"/>
              <a:t>Growth targets under VISION 2040</a:t>
            </a:r>
          </a:p>
          <a:p>
            <a:pPr lvl="1"/>
            <a:r>
              <a:rPr lang="en-US" dirty="0" smtClean="0"/>
              <a:t>Almost finished</a:t>
            </a:r>
          </a:p>
          <a:p>
            <a:pPr lvl="1"/>
            <a:r>
              <a:rPr lang="en-US" i="1" dirty="0" smtClean="0">
                <a:solidFill>
                  <a:srgbClr val="C8551B"/>
                </a:solidFill>
              </a:rPr>
              <a:t>Local jurisdictions translate into comp plan assumptions</a:t>
            </a:r>
          </a:p>
          <a:p>
            <a:r>
              <a:rPr lang="en-US" sz="2400" dirty="0" smtClean="0"/>
              <a:t>RGS also addressed via</a:t>
            </a:r>
          </a:p>
          <a:p>
            <a:pPr lvl="1"/>
            <a:r>
              <a:rPr lang="en-US" dirty="0" smtClean="0"/>
              <a:t>Transportation 2040 update</a:t>
            </a:r>
          </a:p>
          <a:p>
            <a:pPr lvl="1"/>
            <a:r>
              <a:rPr lang="en-US" dirty="0" smtClean="0"/>
              <a:t>Project prioritization</a:t>
            </a:r>
            <a:r>
              <a:rPr lang="en-US" dirty="0"/>
              <a:t> </a:t>
            </a:r>
            <a:r>
              <a:rPr lang="en-US" dirty="0" smtClean="0"/>
              <a:t>and regional growth strategy cross-check</a:t>
            </a:r>
          </a:p>
          <a:p>
            <a:pPr lvl="1"/>
            <a:r>
              <a:rPr lang="en-US" dirty="0" smtClean="0"/>
              <a:t>Forecast products – Local Targets Representation dataset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Regional Growth Strategy – </a:t>
            </a:r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PSRC Land Use Forecast Datasets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81338"/>
            <a:ext cx="88392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n-lt"/>
              </a:rPr>
              <a:t>*Placeholder target values utilized for Kitsap and Snohomish jurisdictions until local target updates completed in 2013</a:t>
            </a:r>
            <a:r>
              <a:rPr lang="en-US" sz="1400" dirty="0">
                <a:latin typeface="+mn-lt"/>
              </a:rPr>
              <a:t>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87997"/>
              </p:ext>
            </p:extLst>
          </p:nvPr>
        </p:nvGraphicFramePr>
        <p:xfrm>
          <a:off x="647700" y="1090880"/>
          <a:ext cx="7848599" cy="5290458"/>
        </p:xfrm>
        <a:graphic>
          <a:graphicData uri="http://schemas.openxmlformats.org/drawingml/2006/table">
            <a:tbl>
              <a:tblPr firstRow="1" firstCol="1" bandRow="1"/>
              <a:tblGrid>
                <a:gridCol w="541283"/>
                <a:gridCol w="2435772"/>
                <a:gridCol w="2435772"/>
                <a:gridCol w="2435772"/>
              </a:tblGrid>
              <a:tr h="870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Land Use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Baseline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Land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Use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Targets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Land Use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 pitchFamily="34" charset="0"/>
                        </a:rPr>
                        <a:t>Vision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91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Description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UrbanSim land use forecast based on development capacities established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 through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local comprehensive plans</a:t>
                      </a:r>
                    </a:p>
                  </a:txBody>
                  <a:tcPr marL="36576" marR="36576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Future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land use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dataset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based on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local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2025-2035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growth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targets*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developed to align with VISION 2040</a:t>
                      </a:r>
                    </a:p>
                  </a:txBody>
                  <a:tcPr marL="36576" marR="36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Horizon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Year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2040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2025/30/31/35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RGS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Forecasts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 growth u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nder VISION 2020,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 not VISION 2040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Consistent w/ V2040 regional growth strategy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REF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itchFamily="34" charset="0"/>
                        </a:rPr>
                        <a:t>Reflects latest 2012                                regional economic forecast</a:t>
                      </a:r>
                    </a:p>
                  </a:txBody>
                  <a:tcPr marL="36576" marR="36576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Reflects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itchFamily="34" charset="0"/>
                        </a:rPr>
                        <a:t> older 2005                               regional economic forecast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36576" marR="36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2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22790" cy="1143000"/>
          </a:xfrm>
        </p:spPr>
        <p:txBody>
          <a:bodyPr/>
          <a:lstStyle/>
          <a:p>
            <a:r>
              <a:rPr lang="en-US" sz="3800" dirty="0" smtClean="0"/>
              <a:t>Plan Review &amp; Certification</a:t>
            </a:r>
            <a:endParaRPr lang="en-US" sz="3800" dirty="0"/>
          </a:p>
        </p:txBody>
      </p:sp>
      <p:pic>
        <p:nvPicPr>
          <p:cNvPr id="7" name="Picture 18" descr="Dinosa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0" y="1219200"/>
            <a:ext cx="7010400" cy="4343400"/>
          </a:xfrm>
        </p:spPr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US" i="1" dirty="0" smtClean="0"/>
              <a:t>Formal role: Certification under GMA</a:t>
            </a:r>
          </a:p>
          <a:p>
            <a:pPr>
              <a:spcAft>
                <a:spcPts val="3000"/>
              </a:spcAft>
              <a:buNone/>
            </a:pPr>
            <a:r>
              <a:rPr lang="en-US" b="1" dirty="0" smtClean="0"/>
              <a:t>Communicate</a:t>
            </a:r>
            <a:r>
              <a:rPr lang="en-US" dirty="0" smtClean="0"/>
              <a:t> and </a:t>
            </a:r>
            <a:r>
              <a:rPr lang="en-US" b="1" dirty="0" smtClean="0"/>
              <a:t>coordinate</a:t>
            </a:r>
            <a:r>
              <a:rPr lang="en-US" dirty="0" smtClean="0"/>
              <a:t> on regional issues</a:t>
            </a:r>
          </a:p>
          <a:p>
            <a:pPr>
              <a:spcAft>
                <a:spcPts val="3000"/>
              </a:spcAft>
              <a:buNone/>
            </a:pPr>
            <a:r>
              <a:rPr lang="en-US" b="1" dirty="0" smtClean="0"/>
              <a:t>Implement</a:t>
            </a:r>
            <a:r>
              <a:rPr lang="en-US" dirty="0" smtClean="0"/>
              <a:t> VISION 2040 and other regional plans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Plan Review &amp;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1096633"/>
            <a:ext cx="6477000" cy="43434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ü"/>
              <a:tabLst>
                <a:tab pos="684213" algn="l"/>
              </a:tabLst>
            </a:pPr>
            <a:r>
              <a:rPr lang="en-US" dirty="0"/>
              <a:t>Countywide planning policies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  <a:tabLst>
                <a:tab pos="684213" algn="l"/>
              </a:tabLst>
            </a:pPr>
            <a:r>
              <a:rPr lang="en-US" dirty="0"/>
              <a:t>Local comprehensive plans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  <a:tabLst>
                <a:tab pos="684213" algn="l"/>
              </a:tabLst>
            </a:pPr>
            <a:r>
              <a:rPr lang="en-US" dirty="0" smtClean="0"/>
              <a:t>Regional center </a:t>
            </a:r>
            <a:r>
              <a:rPr lang="en-US" dirty="0"/>
              <a:t>plans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  <a:tabLst>
                <a:tab pos="684213" algn="l"/>
              </a:tabLst>
            </a:pPr>
            <a:r>
              <a:rPr lang="en-US" dirty="0"/>
              <a:t>Transit agency plans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plans does PSRC review?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857750"/>
            <a:ext cx="52197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301466"/>
            <a:ext cx="1752600" cy="22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438" y="1146663"/>
            <a:ext cx="1770062" cy="289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0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75823" y="1049337"/>
            <a:ext cx="6477000" cy="4343400"/>
          </a:xfrm>
        </p:spPr>
        <p:txBody>
          <a:bodyPr/>
          <a:lstStyle/>
          <a:p>
            <a:pPr lvl="0" defTabSz="457200" eaLnBrk="0" fontAlgn="base" hangingPunct="0">
              <a:spcBef>
                <a:spcPct val="10000"/>
              </a:spcBef>
              <a:spcAft>
                <a:spcPct val="10000"/>
              </a:spcAft>
            </a:pPr>
            <a:r>
              <a:rPr lang="en-US" i="1" dirty="0">
                <a:solidFill>
                  <a:srgbClr val="663300"/>
                </a:solidFill>
                <a:latin typeface="Calibri"/>
              </a:rPr>
              <a:t>Consistency with Multicounty Planning Policies </a:t>
            </a:r>
          </a:p>
          <a:p>
            <a:pPr lvl="0" defTabSz="457200" eaLnBrk="0" fontAlgn="base" hangingPunct="0">
              <a:spcBef>
                <a:spcPct val="10000"/>
              </a:spcBef>
              <a:spcAft>
                <a:spcPct val="10000"/>
              </a:spcAft>
            </a:pPr>
            <a:r>
              <a:rPr lang="en-US" i="1" dirty="0">
                <a:solidFill>
                  <a:srgbClr val="663300"/>
                </a:solidFill>
                <a:latin typeface="Calibri"/>
              </a:rPr>
              <a:t>	(= </a:t>
            </a:r>
            <a:r>
              <a:rPr lang="en-US" b="1" i="1" dirty="0">
                <a:solidFill>
                  <a:srgbClr val="C8551B"/>
                </a:solidFill>
                <a:latin typeface="Calibri"/>
              </a:rPr>
              <a:t>Regional </a:t>
            </a:r>
            <a:r>
              <a:rPr lang="en-US" b="1" i="1" dirty="0" smtClean="0">
                <a:solidFill>
                  <a:srgbClr val="C8551B"/>
                </a:solidFill>
                <a:latin typeface="Calibri"/>
              </a:rPr>
              <a:t>Guidelines &amp; </a:t>
            </a:r>
            <a:r>
              <a:rPr lang="en-US" b="1" i="1" dirty="0">
                <a:solidFill>
                  <a:srgbClr val="C8551B"/>
                </a:solidFill>
                <a:latin typeface="Calibri"/>
              </a:rPr>
              <a:t>Principles</a:t>
            </a:r>
            <a:r>
              <a:rPr lang="en-US" i="1" dirty="0">
                <a:solidFill>
                  <a:srgbClr val="663300"/>
                </a:solidFill>
                <a:latin typeface="Calibri"/>
              </a:rPr>
              <a:t>)</a:t>
            </a:r>
          </a:p>
          <a:p>
            <a:pPr lvl="0" defTabSz="457200" eaLnBrk="0" fontAlgn="base" hangingPunct="0">
              <a:spcBef>
                <a:spcPct val="10000"/>
              </a:spcBef>
              <a:spcAft>
                <a:spcPct val="10000"/>
              </a:spcAft>
            </a:pPr>
            <a:r>
              <a:rPr lang="en-US" i="1" dirty="0">
                <a:solidFill>
                  <a:srgbClr val="663300"/>
                </a:solidFill>
                <a:latin typeface="Calibri"/>
              </a:rPr>
              <a:t>Consistency with</a:t>
            </a:r>
            <a:r>
              <a:rPr lang="en-US" i="1" dirty="0">
                <a:solidFill>
                  <a:srgbClr val="C8551B"/>
                </a:solidFill>
                <a:latin typeface="Calibri"/>
              </a:rPr>
              <a:t> </a:t>
            </a:r>
            <a:r>
              <a:rPr lang="en-US" b="1" i="1" dirty="0" smtClean="0">
                <a:solidFill>
                  <a:srgbClr val="C8551B"/>
                </a:solidFill>
                <a:latin typeface="Calibri"/>
              </a:rPr>
              <a:t>Transportation </a:t>
            </a:r>
            <a:r>
              <a:rPr lang="en-US" b="1" i="1" dirty="0">
                <a:solidFill>
                  <a:srgbClr val="C8551B"/>
                </a:solidFill>
                <a:latin typeface="Calibri"/>
              </a:rPr>
              <a:t>2040</a:t>
            </a:r>
          </a:p>
          <a:p>
            <a:pPr lvl="0" defTabSz="457200" eaLnBrk="0" fontAlgn="base" hangingPunct="0">
              <a:spcBef>
                <a:spcPct val="10000"/>
              </a:spcBef>
              <a:spcAft>
                <a:spcPct val="10000"/>
              </a:spcAft>
            </a:pPr>
            <a:r>
              <a:rPr lang="en-US" i="1" dirty="0">
                <a:solidFill>
                  <a:srgbClr val="663300"/>
                </a:solidFill>
                <a:latin typeface="Calibri"/>
              </a:rPr>
              <a:t>Conformity with </a:t>
            </a:r>
            <a:r>
              <a:rPr lang="en-US" i="1" dirty="0" smtClean="0">
                <a:solidFill>
                  <a:srgbClr val="663300"/>
                </a:solidFill>
                <a:latin typeface="Calibri"/>
              </a:rPr>
              <a:t/>
            </a:r>
            <a:br>
              <a:rPr lang="en-US" i="1" dirty="0" smtClean="0">
                <a:solidFill>
                  <a:srgbClr val="663300"/>
                </a:solidFill>
                <a:latin typeface="Calibri"/>
              </a:rPr>
            </a:br>
            <a:r>
              <a:rPr lang="en-US" b="1" i="1" dirty="0" smtClean="0">
                <a:solidFill>
                  <a:srgbClr val="C8551B"/>
                </a:solidFill>
                <a:latin typeface="Calibri"/>
              </a:rPr>
              <a:t>transportation </a:t>
            </a:r>
            <a:r>
              <a:rPr lang="en-US" b="1" i="1" dirty="0">
                <a:solidFill>
                  <a:srgbClr val="C8551B"/>
                </a:solidFill>
                <a:latin typeface="Calibri"/>
              </a:rPr>
              <a:t>planning </a:t>
            </a:r>
            <a:r>
              <a:rPr lang="en-US" b="1" i="1" dirty="0" smtClean="0">
                <a:solidFill>
                  <a:srgbClr val="C8551B"/>
                </a:solidFill>
                <a:latin typeface="Calibri"/>
              </a:rPr>
              <a:t/>
            </a:r>
            <a:br>
              <a:rPr lang="en-US" b="1" i="1" dirty="0" smtClean="0">
                <a:solidFill>
                  <a:srgbClr val="C8551B"/>
                </a:solidFill>
                <a:latin typeface="Calibri"/>
              </a:rPr>
            </a:br>
            <a:r>
              <a:rPr lang="en-US" b="1" i="1" dirty="0" smtClean="0">
                <a:solidFill>
                  <a:srgbClr val="C8551B"/>
                </a:solidFill>
                <a:latin typeface="Calibri"/>
              </a:rPr>
              <a:t>requirements</a:t>
            </a:r>
            <a:r>
              <a:rPr lang="en-US" i="1" dirty="0" smtClean="0">
                <a:solidFill>
                  <a:srgbClr val="663300"/>
                </a:solidFill>
                <a:latin typeface="Calibri"/>
              </a:rPr>
              <a:t> </a:t>
            </a:r>
            <a:r>
              <a:rPr lang="en-US" i="1" dirty="0">
                <a:solidFill>
                  <a:srgbClr val="663300"/>
                </a:solidFill>
                <a:latin typeface="Calibri"/>
              </a:rPr>
              <a:t>in Growth </a:t>
            </a:r>
            <a:r>
              <a:rPr lang="en-US" i="1" dirty="0" smtClean="0">
                <a:solidFill>
                  <a:srgbClr val="663300"/>
                </a:solidFill>
                <a:latin typeface="Calibri"/>
              </a:rPr>
              <a:t/>
            </a:r>
            <a:br>
              <a:rPr lang="en-US" i="1" dirty="0" smtClean="0">
                <a:solidFill>
                  <a:srgbClr val="663300"/>
                </a:solidFill>
                <a:latin typeface="Calibri"/>
              </a:rPr>
            </a:br>
            <a:r>
              <a:rPr lang="en-US" i="1" dirty="0" smtClean="0">
                <a:solidFill>
                  <a:srgbClr val="663300"/>
                </a:solidFill>
                <a:latin typeface="Calibri"/>
              </a:rPr>
              <a:t>Management Act</a:t>
            </a:r>
            <a:endParaRPr lang="en-US" dirty="0">
              <a:solidFill>
                <a:srgbClr val="663300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What’s Required for Certification?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28812" y="5105400"/>
            <a:ext cx="4319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0"/>
              </a:spcBef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842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Note:  Requirements spelled out in RCW 47.80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6847" y="3429000"/>
            <a:ext cx="2418553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01747" y="6167735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PSRC Plan Review Manual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20457862">
            <a:off x="6963651" y="5059905"/>
            <a:ext cx="1350818" cy="461665"/>
          </a:xfrm>
          <a:prstGeom prst="rect">
            <a:avLst/>
          </a:prstGeom>
          <a:noFill/>
          <a:ln w="63500">
            <a:solidFill>
              <a:schemeClr val="accent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Resource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9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Yorik\AppData\Local\Microsoft\Windows\Temporary Internet Files\Content.IE5\RUYYGTSS\MP9003414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912" y="1066800"/>
            <a:ext cx="2609088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4" y="1524000"/>
            <a:ext cx="7775575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Technical assistance</a:t>
            </a:r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019550"/>
            <a:ext cx="3657600" cy="26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2612571"/>
            <a:ext cx="2188214" cy="2895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50" y="381000"/>
            <a:ext cx="7346950" cy="715962"/>
          </a:xfrm>
        </p:spPr>
        <p:txBody>
          <a:bodyPr>
            <a:noAutofit/>
          </a:bodyPr>
          <a:lstStyle/>
          <a:p>
            <a:r>
              <a:rPr lang="en-US" sz="2600" dirty="0" smtClean="0"/>
              <a:t>VISION 2040 &amp; Comprehensive Plan Updates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6858000" cy="5105400"/>
          </a:xfrm>
        </p:spPr>
        <p:txBody>
          <a:bodyPr anchor="t">
            <a:normAutofit/>
          </a:bodyPr>
          <a:lstStyle/>
          <a:p>
            <a:pPr>
              <a:spcBef>
                <a:spcPts val="2400"/>
              </a:spcBef>
              <a:tabLst>
                <a:tab pos="684213" algn="l"/>
              </a:tabLst>
            </a:pPr>
            <a:r>
              <a:rPr lang="en-US" sz="3000" dirty="0" smtClean="0"/>
              <a:t>PSRC Overview</a:t>
            </a:r>
          </a:p>
          <a:p>
            <a:pPr>
              <a:spcBef>
                <a:spcPts val="2400"/>
              </a:spcBef>
              <a:tabLst>
                <a:tab pos="684213" algn="l"/>
              </a:tabLst>
            </a:pPr>
            <a:r>
              <a:rPr lang="en-US" sz="3000" dirty="0" smtClean="0"/>
              <a:t>VISION 2040</a:t>
            </a:r>
          </a:p>
          <a:p>
            <a:pPr>
              <a:spcBef>
                <a:spcPts val="2400"/>
              </a:spcBef>
              <a:tabLst>
                <a:tab pos="684213" algn="l"/>
              </a:tabLst>
            </a:pPr>
            <a:r>
              <a:rPr lang="en-US" sz="3000" dirty="0" smtClean="0"/>
              <a:t>Plan Review and Certification</a:t>
            </a:r>
            <a:endParaRPr lang="en-US" sz="2400" dirty="0" smtClean="0"/>
          </a:p>
          <a:p>
            <a:pPr>
              <a:spcBef>
                <a:spcPts val="2400"/>
              </a:spcBef>
              <a:tabLst>
                <a:tab pos="684213" algn="l"/>
              </a:tabLst>
            </a:pPr>
            <a:r>
              <a:rPr lang="en-US" sz="3000" dirty="0" smtClean="0"/>
              <a:t>T2040 update/other PSRC news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11699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4" y="1524000"/>
            <a:ext cx="7775575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Technical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assistance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/>
              <a:t>Outreach</a:t>
            </a:r>
            <a:r>
              <a:rPr lang="en-US" dirty="0"/>
              <a:t> (proactive)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707" y="3657600"/>
            <a:ext cx="471569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4" y="1524000"/>
            <a:ext cx="7775575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Technical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assistance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Outreach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(proactive)</a:t>
            </a:r>
          </a:p>
          <a:p>
            <a:pPr>
              <a:spcAft>
                <a:spcPts val="1200"/>
              </a:spcAft>
            </a:pPr>
            <a:r>
              <a:rPr lang="en-US" b="1" dirty="0"/>
              <a:t>Comment letters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353" y="2057400"/>
            <a:ext cx="3572847" cy="46268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37709" y="3048000"/>
            <a:ext cx="505691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4" y="1524000"/>
            <a:ext cx="7775575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Technical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assistance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Outreach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(proactive)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Comment letters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Certifications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05200" y="3657600"/>
            <a:ext cx="7620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134893" cy="40569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760" y="2057400"/>
            <a:ext cx="3123701" cy="40388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Comments by Topic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99178"/>
              </p:ext>
            </p:extLst>
          </p:nvPr>
        </p:nvGraphicFramePr>
        <p:xfrm>
          <a:off x="1828800" y="1219200"/>
          <a:ext cx="7162800" cy="538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26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1219200"/>
            <a:ext cx="6477000" cy="4343400"/>
          </a:xfrm>
        </p:spPr>
        <p:txBody>
          <a:bodyPr/>
          <a:lstStyle/>
          <a:p>
            <a:pPr marL="57150" indent="0" defTabSz="457200" fontAlgn="base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How often does plan review occur?</a:t>
            </a:r>
          </a:p>
          <a:p>
            <a:pPr marL="57150" indent="0" defTabSz="45720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C8551B"/>
                </a:solidFill>
                <a:latin typeface="Calibri" pitchFamily="34" charset="0"/>
                <a:cs typeface="+mn-cs"/>
              </a:rPr>
              <a:t>	</a:t>
            </a:r>
            <a:r>
              <a:rPr lang="en-US" sz="2400" dirty="0">
                <a:solidFill>
                  <a:srgbClr val="C8551B"/>
                </a:solidFill>
                <a:latin typeface="Calibri" pitchFamily="34" charset="0"/>
                <a:cs typeface="+mn-cs"/>
              </a:rPr>
              <a:t>… </a:t>
            </a:r>
            <a:r>
              <a:rPr lang="en-US" sz="2400" i="1" dirty="0">
                <a:solidFill>
                  <a:srgbClr val="C8551B"/>
                </a:solidFill>
                <a:latin typeface="Calibri" pitchFamily="34" charset="0"/>
                <a:cs typeface="+mn-cs"/>
              </a:rPr>
              <a:t>as updates or amendments take place…</a:t>
            </a:r>
          </a:p>
          <a:p>
            <a:pPr marL="57150" indent="0" defTabSz="457200" fontAlgn="base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Is our previously certified plan currently certified—and for how long?</a:t>
            </a:r>
          </a:p>
          <a:p>
            <a:pPr marL="57150" indent="0" defTabSz="45720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C8551B"/>
                </a:solidFill>
                <a:latin typeface="Calibri" pitchFamily="34" charset="0"/>
                <a:cs typeface="+mn-cs"/>
              </a:rPr>
              <a:t>	…plans retain certification status until updated or </a:t>
            </a:r>
            <a:r>
              <a:rPr lang="en-US" sz="2400" i="1" dirty="0" smtClean="0">
                <a:solidFill>
                  <a:srgbClr val="C8551B"/>
                </a:solidFill>
                <a:latin typeface="Calibri" pitchFamily="34" charset="0"/>
                <a:cs typeface="+mn-cs"/>
              </a:rPr>
              <a:t>amended…</a:t>
            </a:r>
            <a:endParaRPr lang="en-US" sz="2400" i="1" dirty="0">
              <a:solidFill>
                <a:srgbClr val="C8551B"/>
              </a:solidFill>
              <a:latin typeface="Calibri" pitchFamily="34" charset="0"/>
              <a:cs typeface="+mn-cs"/>
            </a:endParaRPr>
          </a:p>
          <a:p>
            <a:pPr marL="57150" indent="0" defTabSz="457200" fontAlgn="base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>What if our updated plan is not certifiable?</a:t>
            </a:r>
          </a:p>
          <a:p>
            <a:pPr marL="57150" indent="0" defTabSz="45720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C8551B"/>
                </a:solidFill>
                <a:latin typeface="Calibri" pitchFamily="34" charset="0"/>
                <a:cs typeface="+mn-cs"/>
              </a:rPr>
              <a:t>	…Only jurisdictions with certified </a:t>
            </a:r>
            <a:r>
              <a:rPr lang="en-US" sz="2400" i="1" dirty="0" smtClean="0">
                <a:solidFill>
                  <a:srgbClr val="C8551B"/>
                </a:solidFill>
                <a:latin typeface="Calibri" pitchFamily="34" charset="0"/>
                <a:cs typeface="+mn-cs"/>
              </a:rPr>
              <a:t>plans are eligible </a:t>
            </a:r>
            <a:r>
              <a:rPr lang="en-US" sz="2400" i="1" dirty="0">
                <a:solidFill>
                  <a:srgbClr val="C8551B"/>
                </a:solidFill>
                <a:latin typeface="Calibri" pitchFamily="34" charset="0"/>
                <a:cs typeface="+mn-cs"/>
              </a:rPr>
              <a:t>to apply for PSRC-managed </a:t>
            </a:r>
            <a:r>
              <a:rPr lang="en-US" sz="2400" i="1" dirty="0" smtClean="0">
                <a:solidFill>
                  <a:srgbClr val="C8551B"/>
                </a:solidFill>
                <a:latin typeface="Calibri" pitchFamily="34" charset="0"/>
                <a:cs typeface="+mn-cs"/>
              </a:rPr>
              <a:t>funds and some other grants, </a:t>
            </a:r>
            <a:r>
              <a:rPr lang="en-US" sz="2400" i="1" dirty="0">
                <a:solidFill>
                  <a:srgbClr val="C8551B"/>
                </a:solidFill>
                <a:latin typeface="Calibri" pitchFamily="34" charset="0"/>
                <a:cs typeface="+mn-cs"/>
              </a:rPr>
              <a:t>including projects sponsored by another </a:t>
            </a:r>
            <a:r>
              <a:rPr lang="en-US" sz="2400" i="1" dirty="0" smtClean="0">
                <a:solidFill>
                  <a:srgbClr val="C8551B"/>
                </a:solidFill>
                <a:latin typeface="Calibri" pitchFamily="34" charset="0"/>
                <a:cs typeface="+mn-cs"/>
              </a:rPr>
              <a:t>agency within </a:t>
            </a:r>
            <a:r>
              <a:rPr lang="en-US" sz="2400" i="1" dirty="0">
                <a:solidFill>
                  <a:srgbClr val="C8551B"/>
                </a:solidFill>
                <a:latin typeface="Calibri" pitchFamily="34" charset="0"/>
                <a:cs typeface="+mn-cs"/>
              </a:rPr>
              <a:t>the </a:t>
            </a:r>
            <a:r>
              <a:rPr lang="en-US" sz="2400" i="1" dirty="0" smtClean="0">
                <a:solidFill>
                  <a:srgbClr val="C8551B"/>
                </a:solidFill>
                <a:latin typeface="Calibri" pitchFamily="34" charset="0"/>
                <a:cs typeface="+mn-cs"/>
              </a:rPr>
              <a:t>jurisdiction</a:t>
            </a:r>
            <a:endParaRPr lang="en-US" sz="2400" i="1" dirty="0">
              <a:solidFill>
                <a:srgbClr val="C8551B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4342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2040 Update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9" descr="TransitCent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27" y="1082615"/>
            <a:ext cx="45096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Core Elements</a:t>
            </a:r>
          </a:p>
          <a:p>
            <a:pPr marL="687388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of Good Repair Update</a:t>
            </a:r>
          </a:p>
          <a:p>
            <a:pPr marL="687388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Prioritization </a:t>
            </a:r>
          </a:p>
          <a:p>
            <a:pPr marL="687388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Financial strategy Update</a:t>
            </a:r>
          </a:p>
          <a:p>
            <a:pPr lvl="1"/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38138" lvl="2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Statutory and Ongoing Activities</a:t>
            </a:r>
          </a:p>
          <a:p>
            <a:pPr marL="338138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(Active Transportation Plan, Air Quality Conformity/GHG Update,</a:t>
            </a:r>
          </a:p>
          <a:p>
            <a:pPr marL="338138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TDM/CTR Programs, Growing Transit Communities, Rural Transportation Study)</a:t>
            </a:r>
          </a:p>
          <a:p>
            <a:pPr marL="338138" lvl="2"/>
            <a:endParaRPr lang="en-US" sz="2000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  <a:p>
            <a:pPr marL="338138" lvl="2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Supporting Information</a:t>
            </a:r>
          </a:p>
          <a:p>
            <a:pPr marL="338138"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(Project list, Public involvement &amp; outreach, Environmental Justice, Analysis tools, MAP-21) 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420100" y="76200"/>
            <a:ext cx="609600" cy="238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D34A2-5609-488A-A050-2359ACC7790B}" type="slidenum">
              <a:rPr lang="en-US" sz="1200" b="1" smtClean="0">
                <a:solidFill>
                  <a:srgbClr val="B3C3D1"/>
                </a:solidFill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730" y="1082615"/>
            <a:ext cx="4439503" cy="56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350838"/>
            <a:ext cx="8914758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Transportation 2040 Update - Scope of Work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475" y="350838"/>
            <a:ext cx="7042150" cy="715962"/>
          </a:xfrm>
        </p:spPr>
        <p:txBody>
          <a:bodyPr/>
          <a:lstStyle/>
          <a:p>
            <a:r>
              <a:rPr lang="en-US" dirty="0" smtClean="0"/>
              <a:t>T2040 Update Schedule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76200"/>
            <a:ext cx="609600" cy="238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D34A2-5609-488A-A050-2359ACC7790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21" y="1322984"/>
            <a:ext cx="8874224" cy="486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986128" y="2936722"/>
            <a:ext cx="1711847" cy="444433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/>
          <p:cNvSpPr txBox="1">
            <a:spLocks/>
          </p:cNvSpPr>
          <p:nvPr/>
        </p:nvSpPr>
        <p:spPr>
          <a:xfrm>
            <a:off x="8420100" y="76200"/>
            <a:ext cx="609600" cy="238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2E8D34A2-5609-488A-A050-2359ACC7790B}" type="slidenum">
              <a:rPr lang="en-US" sz="1200" b="1" smtClean="0">
                <a:solidFill>
                  <a:srgbClr val="B3C3D1"/>
                </a:solidFill>
              </a:rPr>
              <a:pPr algn="r"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442" y="1207503"/>
            <a:ext cx="8682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March 10 	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Comment period concludes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March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	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TPB reviews results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April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SEPA Addendum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April 10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TPB recommendation to Executive Board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April 24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EB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recommendation to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 Assembly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Assembly adopts Plan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350838"/>
            <a:ext cx="7042150" cy="715962"/>
          </a:xfrm>
        </p:spPr>
        <p:txBody>
          <a:bodyPr>
            <a:normAutofit/>
          </a:bodyPr>
          <a:lstStyle/>
          <a:p>
            <a:r>
              <a:rPr lang="en-US" dirty="0"/>
              <a:t>Plan Update - Next Steps </a:t>
            </a:r>
          </a:p>
        </p:txBody>
      </p:sp>
    </p:spTree>
    <p:extLst>
      <p:ext uri="{BB962C8B-B14F-4D97-AF65-F5344CB8AC3E}">
        <p14:creationId xmlns:p14="http://schemas.microsoft.com/office/powerpoint/2010/main" val="13714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Regional Industrial Lands Study</a:t>
            </a:r>
          </a:p>
          <a:p>
            <a:r>
              <a:rPr lang="en-US" dirty="0" smtClean="0"/>
              <a:t>Centers Monitoring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8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6"/>
          <p:cNvSpPr>
            <a:spLocks noChangeArrowheads="1"/>
          </p:cNvSpPr>
          <p:nvPr/>
        </p:nvSpPr>
        <p:spPr bwMode="auto">
          <a:xfrm>
            <a:off x="1947863" y="1301750"/>
            <a:ext cx="7196137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solidFill>
                  <a:schemeClr val="bg2">
                    <a:lumMod val="10000"/>
                  </a:schemeClr>
                </a:solidFill>
              </a:rPr>
              <a:t>Puget Sound Regional Council (PSRC): </a:t>
            </a:r>
            <a:endParaRPr lang="en-US" sz="2800" b="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 eaLnBrk="0" hangingPunct="0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</a:rPr>
              <a:t>Metropolitan Planning Organization, </a:t>
            </a:r>
          </a:p>
          <a:p>
            <a:pPr marL="800100" lvl="1" indent="-342900" eaLnBrk="0" hangingPunct="0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</a:rPr>
              <a:t>Regional Transportation Planning Organization, </a:t>
            </a:r>
          </a:p>
          <a:p>
            <a:pPr marL="800100" lvl="1" indent="-342900" eaLnBrk="0" hangingPunct="0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</a:rPr>
              <a:t>Council of Governments</a:t>
            </a:r>
            <a:endParaRPr lang="en-US" sz="2000" b="0" dirty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solidFill>
                  <a:schemeClr val="bg2">
                    <a:lumMod val="10000"/>
                  </a:schemeClr>
                </a:solidFill>
              </a:rPr>
              <a:t>Regional Growth, </a:t>
            </a:r>
            <a:r>
              <a:rPr lang="en-US" sz="2800" b="0" dirty="0" smtClean="0">
                <a:solidFill>
                  <a:schemeClr val="bg2">
                    <a:lumMod val="10000"/>
                  </a:schemeClr>
                </a:solidFill>
              </a:rPr>
              <a:t>Economic and </a:t>
            </a:r>
            <a:r>
              <a:rPr lang="en-US" sz="2800" b="0" dirty="0">
                <a:solidFill>
                  <a:schemeClr val="bg2">
                    <a:lumMod val="10000"/>
                  </a:schemeClr>
                </a:solidFill>
              </a:rPr>
              <a:t>Transportation Planning</a:t>
            </a:r>
          </a:p>
          <a:p>
            <a:pPr marL="228600" indent="-2286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solidFill>
                  <a:schemeClr val="bg2">
                    <a:lumMod val="10000"/>
                  </a:schemeClr>
                </a:solidFill>
              </a:rPr>
              <a:t>Federal transportation </a:t>
            </a:r>
            <a:r>
              <a:rPr lang="en-US" sz="2800" b="0" dirty="0" smtClean="0">
                <a:solidFill>
                  <a:schemeClr val="bg2">
                    <a:lumMod val="10000"/>
                  </a:schemeClr>
                </a:solidFill>
              </a:rPr>
              <a:t>funds </a:t>
            </a:r>
            <a:r>
              <a:rPr lang="en-US" sz="2800" b="0" dirty="0">
                <a:solidFill>
                  <a:schemeClr val="bg2">
                    <a:lumMod val="10000"/>
                  </a:schemeClr>
                </a:solidFill>
              </a:rPr>
              <a:t>to priority projects</a:t>
            </a:r>
          </a:p>
          <a:p>
            <a:pPr marL="228600" indent="-2286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solidFill>
                  <a:schemeClr val="bg2">
                    <a:lumMod val="10000"/>
                  </a:schemeClr>
                </a:solidFill>
              </a:rPr>
              <a:t>Regional data and forecasts</a:t>
            </a:r>
          </a:p>
          <a:p>
            <a:pPr marL="228600" indent="-228600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solidFill>
                  <a:schemeClr val="bg2">
                    <a:lumMod val="10000"/>
                  </a:schemeClr>
                </a:solidFill>
              </a:rPr>
              <a:t>Forum for regional </a:t>
            </a:r>
            <a:r>
              <a:rPr lang="en-US" sz="2800" b="0" dirty="0" smtClean="0">
                <a:solidFill>
                  <a:schemeClr val="bg2">
                    <a:lumMod val="10000"/>
                  </a:schemeClr>
                </a:solidFill>
              </a:rPr>
              <a:t>issues</a:t>
            </a:r>
            <a:endParaRPr lang="en-US" sz="2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485" name="Picture 15" descr="PSRClogo_boxl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7" descr="RainierValle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50" y="304800"/>
            <a:ext cx="7042150" cy="685800"/>
          </a:xfrm>
        </p:spPr>
        <p:txBody>
          <a:bodyPr>
            <a:normAutofit/>
          </a:bodyPr>
          <a:lstStyle/>
          <a:p>
            <a:r>
              <a:rPr lang="en-US" dirty="0"/>
              <a:t>What We </a:t>
            </a:r>
            <a:r>
              <a:rPr lang="en-US" dirty="0" smtClean="0"/>
              <a:t>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9" descr="RcikMap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313" y="1900238"/>
            <a:ext cx="360203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6"/>
          <p:cNvSpPr txBox="1">
            <a:spLocks noChangeArrowheads="1"/>
          </p:cNvSpPr>
          <p:nvPr/>
        </p:nvSpPr>
        <p:spPr bwMode="auto">
          <a:xfrm>
            <a:off x="2600325" y="1897063"/>
            <a:ext cx="2476500" cy="2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 eaLnBrk="0" hangingPunct="0">
              <a:lnSpc>
                <a:spcPct val="85000"/>
              </a:lnSpc>
              <a:spcBef>
                <a:spcPct val="40000"/>
              </a:spcBef>
            </a:pPr>
            <a:r>
              <a:rPr lang="en-US" sz="2800" dirty="0">
                <a:solidFill>
                  <a:srgbClr val="C8551B"/>
                </a:solidFill>
              </a:rPr>
              <a:t>Our Region</a:t>
            </a:r>
          </a:p>
          <a:p>
            <a:pPr marL="171450" indent="-171450" eaLnBrk="0" hangingPunct="0">
              <a:spcBef>
                <a:spcPct val="40000"/>
              </a:spcBef>
              <a:buFontTx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4 Counties</a:t>
            </a:r>
          </a:p>
          <a:p>
            <a:pPr marL="171450" indent="-171450" eaLnBrk="0" hangingPunct="0">
              <a:spcBef>
                <a:spcPct val="40000"/>
              </a:spcBef>
              <a:buFontTx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82 Cities </a:t>
            </a:r>
            <a:br>
              <a:rPr lang="en-US" b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and Towns</a:t>
            </a:r>
          </a:p>
          <a:p>
            <a:pPr marL="171450" indent="-171450" eaLnBrk="0" hangingPunct="0">
              <a:spcBef>
                <a:spcPct val="40000"/>
              </a:spcBef>
              <a:buFontTx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Urban &amp; Rural</a:t>
            </a:r>
          </a:p>
        </p:txBody>
      </p:sp>
      <p:sp>
        <p:nvSpPr>
          <p:cNvPr id="22534" name="Text Box 17"/>
          <p:cNvSpPr txBox="1">
            <a:spLocks noChangeArrowheads="1"/>
          </p:cNvSpPr>
          <p:nvPr/>
        </p:nvSpPr>
        <p:spPr bwMode="auto">
          <a:xfrm>
            <a:off x="2600325" y="4678363"/>
            <a:ext cx="56483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 eaLnBrk="0" hangingPunct="0">
              <a:lnSpc>
                <a:spcPct val="85000"/>
              </a:lnSpc>
              <a:spcBef>
                <a:spcPct val="40000"/>
              </a:spcBef>
            </a:pPr>
            <a:r>
              <a:rPr lang="en-US" sz="2800" dirty="0">
                <a:solidFill>
                  <a:srgbClr val="C8551B"/>
                </a:solidFill>
              </a:rPr>
              <a:t>Our Members</a:t>
            </a:r>
            <a:r>
              <a:rPr lang="en-US" sz="2800" dirty="0"/>
              <a:t> </a:t>
            </a:r>
          </a:p>
          <a:p>
            <a:pPr marL="171450" indent="-171450" eaLnBrk="0" hangingPunct="0">
              <a:lnSpc>
                <a:spcPct val="75000"/>
              </a:lnSpc>
              <a:spcBef>
                <a:spcPct val="40000"/>
              </a:spcBef>
              <a:buFontTx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Cities, Counties, Ports and Transit</a:t>
            </a:r>
          </a:p>
          <a:p>
            <a:pPr marL="171450" indent="-171450" eaLnBrk="0" hangingPunct="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State Agencies and Tribal Governments</a:t>
            </a:r>
          </a:p>
        </p:txBody>
      </p:sp>
      <p:sp>
        <p:nvSpPr>
          <p:cNvPr id="22535" name="Line 23"/>
          <p:cNvSpPr>
            <a:spLocks noChangeShapeType="1"/>
          </p:cNvSpPr>
          <p:nvPr/>
        </p:nvSpPr>
        <p:spPr bwMode="auto">
          <a:xfrm>
            <a:off x="2609850" y="4457700"/>
            <a:ext cx="5562600" cy="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6" name="Picture 17" descr="PSRClogo_boxl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4" descr="Shilshol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46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50" y="381000"/>
            <a:ext cx="7042150" cy="685800"/>
          </a:xfrm>
        </p:spPr>
        <p:txBody>
          <a:bodyPr>
            <a:normAutofit/>
          </a:bodyPr>
          <a:lstStyle/>
          <a:p>
            <a:r>
              <a:rPr lang="en-US" dirty="0"/>
              <a:t>Who We </a:t>
            </a:r>
            <a:r>
              <a:rPr lang="en-US" dirty="0" smtClean="0"/>
              <a:t>Represent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7" descr="PSRClogo_boxl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6370638"/>
            <a:ext cx="15557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commitee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681163"/>
            <a:ext cx="36957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8" name="Straight Connector 9"/>
          <p:cNvCxnSpPr>
            <a:cxnSpLocks noChangeShapeType="1"/>
          </p:cNvCxnSpPr>
          <p:nvPr/>
        </p:nvCxnSpPr>
        <p:spPr bwMode="auto">
          <a:xfrm rot="5400000">
            <a:off x="3532187" y="3897313"/>
            <a:ext cx="42402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5883275" y="1049338"/>
            <a:ext cx="3128963" cy="442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800" b="1" dirty="0">
                <a:solidFill>
                  <a:srgbClr val="C8551B"/>
                </a:solidFill>
              </a:rPr>
              <a:t>General Assembly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Votes on major regional decisions, approves budget, elects new officers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endParaRPr lang="en-US" sz="1400" dirty="0"/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800" b="1" dirty="0">
                <a:solidFill>
                  <a:srgbClr val="C8551B"/>
                </a:solidFill>
              </a:rPr>
              <a:t>Executive Board 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Carries out delegated powers and responsibilities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endParaRPr lang="en-US" sz="1000" b="1" dirty="0">
              <a:solidFill>
                <a:srgbClr val="C8551B"/>
              </a:solidFill>
            </a:endParaRP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800" b="1" dirty="0">
                <a:solidFill>
                  <a:srgbClr val="C8551B"/>
                </a:solidFill>
              </a:rPr>
              <a:t>Transportation Policy Board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Makes recommendations on key transportation issues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400" dirty="0"/>
              <a:t> 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800" b="1" dirty="0">
                <a:solidFill>
                  <a:srgbClr val="C8551B"/>
                </a:solidFill>
              </a:rPr>
              <a:t>Growth Management Policy Board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Makes recommendations on key growth management issues 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endParaRPr lang="en-US" sz="1400" dirty="0"/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800" b="1" dirty="0">
                <a:solidFill>
                  <a:srgbClr val="C8551B"/>
                </a:solidFill>
              </a:rPr>
              <a:t>Economic Development District Board</a:t>
            </a:r>
          </a:p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tabLst>
                <a:tab pos="684213" algn="l"/>
              </a:tabLst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Regional economic development planning and collaboration with private and public sector agencies</a:t>
            </a:r>
          </a:p>
        </p:txBody>
      </p:sp>
      <p:pic>
        <p:nvPicPr>
          <p:cNvPr id="10250" name="Picture 3" descr="PSRC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3"/>
          <p:cNvSpPr txBox="1">
            <a:spLocks noChangeArrowheads="1"/>
          </p:cNvSpPr>
          <p:nvPr/>
        </p:nvSpPr>
        <p:spPr bwMode="auto">
          <a:xfrm>
            <a:off x="1727200" y="4167188"/>
            <a:ext cx="3806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rgbClr val="C8551B"/>
                </a:solidFill>
                <a:ea typeface="MS PGothic" pitchFamily="34" charset="-128"/>
              </a:rPr>
              <a:t>Federated Structure - Representatives Appointed      by Members</a:t>
            </a:r>
          </a:p>
          <a:p>
            <a:pPr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rgbClr val="C8551B"/>
                </a:solidFill>
                <a:ea typeface="MS PGothic" pitchFamily="34" charset="-128"/>
              </a:rPr>
              <a:t>Membership Organization</a:t>
            </a:r>
          </a:p>
          <a:p>
            <a:pPr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rgbClr val="C8551B"/>
                </a:solidFill>
                <a:ea typeface="MS PGothic" pitchFamily="34" charset="-128"/>
              </a:rPr>
              <a:t>Formed by Interlocal Agreement</a:t>
            </a:r>
          </a:p>
          <a:p>
            <a:pPr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1800" b="1">
                <a:solidFill>
                  <a:srgbClr val="C8551B"/>
                </a:solidFill>
                <a:ea typeface="MS PGothic" pitchFamily="34" charset="-128"/>
              </a:rPr>
              <a:t>MPO Designation by Governor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650" y="381000"/>
            <a:ext cx="7042150" cy="68580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PSRC Governance </a:t>
            </a:r>
            <a:r>
              <a:rPr lang="en-US" dirty="0" smtClean="0">
                <a:cs typeface="Arial" pitchFamily="34" charset="0"/>
              </a:rPr>
              <a:t>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22790" cy="1143000"/>
          </a:xfrm>
        </p:spPr>
        <p:txBody>
          <a:bodyPr/>
          <a:lstStyle/>
          <a:p>
            <a:r>
              <a:rPr lang="en-US" sz="3800" dirty="0" smtClean="0"/>
              <a:t>VISION 2040</a:t>
            </a:r>
            <a:endParaRPr lang="en-US" sz="3800" dirty="0"/>
          </a:p>
        </p:txBody>
      </p:sp>
      <p:pic>
        <p:nvPicPr>
          <p:cNvPr id="7" name="Picture 18" descr="Dinosa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121" y="4367649"/>
            <a:ext cx="2165734" cy="238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448" y="4360391"/>
            <a:ext cx="2195080" cy="24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289" y="4360390"/>
            <a:ext cx="2195080" cy="24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448" y="4367649"/>
            <a:ext cx="2195080" cy="24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37968"/>
              </p:ext>
            </p:extLst>
          </p:nvPr>
        </p:nvGraphicFramePr>
        <p:xfrm>
          <a:off x="1879599" y="1447800"/>
          <a:ext cx="3454401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1600" y="1254042"/>
            <a:ext cx="3990928" cy="4343400"/>
          </a:xfrm>
        </p:spPr>
        <p:txBody>
          <a:bodyPr/>
          <a:lstStyle/>
          <a:p>
            <a:pPr marL="0" lvl="0" indent="0" fontAlgn="base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C8551B"/>
                </a:solidFill>
                <a:latin typeface="Arial" charset="0"/>
                <a:ea typeface="MS PGothic" pitchFamily="34" charset="-128"/>
                <a:cs typeface="+mn-cs"/>
              </a:rPr>
              <a:t>~100 new residents </a:t>
            </a:r>
            <a:r>
              <a:rPr lang="en-US" sz="2200" b="1" i="1" dirty="0" smtClean="0">
                <a:solidFill>
                  <a:srgbClr val="C8551B"/>
                </a:solidFill>
                <a:latin typeface="Arial" charset="0"/>
                <a:ea typeface="MS PGothic" pitchFamily="34" charset="-128"/>
                <a:cs typeface="+mn-cs"/>
              </a:rPr>
              <a:t>per day</a:t>
            </a:r>
          </a:p>
          <a:p>
            <a:pPr marL="457200" indent="-236538" fontAlgn="base">
              <a:spcAft>
                <a:spcPct val="50000"/>
              </a:spcAft>
            </a:pPr>
            <a:r>
              <a:rPr lang="en-US" sz="1600" b="1" dirty="0" smtClean="0">
                <a:latin typeface="Arial" charset="0"/>
                <a:ea typeface="MS PGothic" pitchFamily="34" charset="-128"/>
                <a:cs typeface="+mn-cs"/>
              </a:rPr>
              <a:t>[births]-[deaths]+[net migration]</a:t>
            </a:r>
            <a:endParaRPr lang="en-US" sz="1600" b="1" dirty="0">
              <a:latin typeface="Arial" charset="0"/>
              <a:ea typeface="MS PGothic" pitchFamily="34" charset="-128"/>
              <a:cs typeface="+mn-cs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rgbClr val="C8551B"/>
                </a:solidFill>
                <a:latin typeface="Arial" charset="0"/>
                <a:ea typeface="MS PGothic" pitchFamily="34" charset="-128"/>
                <a:cs typeface="+mn-cs"/>
              </a:rPr>
              <a:t>Changing demographics</a:t>
            </a:r>
            <a:endParaRPr lang="en-US" sz="2400" b="1" dirty="0">
              <a:solidFill>
                <a:srgbClr val="C8551B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marL="457200" indent="-236538" fontAlgn="base">
              <a:spcAft>
                <a:spcPct val="50000"/>
              </a:spcAft>
            </a:pPr>
            <a:r>
              <a:rPr lang="en-US" sz="1600" b="1" dirty="0">
                <a:latin typeface="Arial" charset="0"/>
                <a:ea typeface="MS PGothic" pitchFamily="34" charset="-128"/>
                <a:cs typeface="+mn-cs"/>
              </a:rPr>
              <a:t>By 2040, our 65+ population will reach 17%</a:t>
            </a:r>
          </a:p>
          <a:p>
            <a:pPr marL="457200" indent="-236538" fontAlgn="base">
              <a:spcAft>
                <a:spcPct val="50000"/>
              </a:spcAft>
            </a:pPr>
            <a:r>
              <a:rPr lang="en-US" sz="1600" b="1" dirty="0">
                <a:latin typeface="Arial" charset="0"/>
                <a:ea typeface="MS PGothic" pitchFamily="34" charset="-128"/>
                <a:cs typeface="+mn-cs"/>
              </a:rPr>
              <a:t>More diverse</a:t>
            </a:r>
          </a:p>
          <a:p>
            <a:pPr marL="0" lvl="0" indent="0" fontAlgn="base">
              <a:spcAft>
                <a:spcPct val="50000"/>
              </a:spcAft>
              <a:buNone/>
            </a:pPr>
            <a:r>
              <a:rPr lang="en-US" sz="2400" b="1" dirty="0" smtClean="0">
                <a:solidFill>
                  <a:srgbClr val="C8551B"/>
                </a:solidFill>
                <a:latin typeface="Arial" charset="0"/>
                <a:ea typeface="MS PGothic" pitchFamily="34" charset="-128"/>
                <a:cs typeface="+mn-cs"/>
              </a:rPr>
              <a:t>Changing </a:t>
            </a:r>
            <a:r>
              <a:rPr lang="en-US" sz="2400" b="1" dirty="0">
                <a:solidFill>
                  <a:srgbClr val="C8551B"/>
                </a:solidFill>
                <a:latin typeface="Arial" charset="0"/>
                <a:ea typeface="MS PGothic" pitchFamily="34" charset="-128"/>
                <a:cs typeface="+mn-cs"/>
              </a:rPr>
              <a:t>Roles &amp; Objectives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Region Continues to Grow</a:t>
            </a:r>
          </a:p>
        </p:txBody>
      </p:sp>
    </p:spTree>
    <p:extLst>
      <p:ext uri="{BB962C8B-B14F-4D97-AF65-F5344CB8AC3E}">
        <p14:creationId xmlns:p14="http://schemas.microsoft.com/office/powerpoint/2010/main" val="9108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80309" y="1233458"/>
            <a:ext cx="6477000" cy="43434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 smtClean="0"/>
              <a:t>Scoping and research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Alternatives analysis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Policy development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Outreach and public participation</a:t>
            </a:r>
          </a:p>
          <a:p>
            <a:pPr>
              <a:spcAft>
                <a:spcPts val="900"/>
              </a:spcAft>
            </a:pPr>
            <a:r>
              <a:rPr lang="en-US" dirty="0" smtClean="0"/>
              <a:t>Regional agreement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Developing VISION 2040</a:t>
            </a:r>
          </a:p>
        </p:txBody>
      </p:sp>
      <p:pic>
        <p:nvPicPr>
          <p:cNvPr id="4" name="Picture 5" descr="currentpla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957368"/>
            <a:ext cx="1427018" cy="18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mallerciti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4877377"/>
            <a:ext cx="1427018" cy="18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largerciti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017319"/>
            <a:ext cx="1427018" cy="18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433108"/>
            <a:ext cx="1676399" cy="22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724" y="4877377"/>
            <a:ext cx="16478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943475"/>
            <a:ext cx="33432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52600" y="1066800"/>
            <a:ext cx="6477000" cy="4343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/>
              <a:t>Concepts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People, Prosperity, Planet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Sustainability woven throughout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Integration of growth management, </a:t>
            </a:r>
            <a:br>
              <a:rPr lang="en-US" sz="2000" dirty="0" smtClean="0"/>
            </a:br>
            <a:r>
              <a:rPr lang="en-US" sz="2000" dirty="0" smtClean="0"/>
              <a:t>transportation, economy &amp; environment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Revised &amp; New Elements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Environmental framework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Numeric regional growth strategy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Revised &amp; expanded multicounty </a:t>
            </a:r>
            <a:br>
              <a:rPr lang="en-US" sz="2000" dirty="0" smtClean="0"/>
            </a:br>
            <a:r>
              <a:rPr lang="en-US" sz="2000" dirty="0" smtClean="0"/>
              <a:t>planning policies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Actions, measures &amp; monitoring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46238" y="457200"/>
            <a:ext cx="7421562" cy="533400"/>
          </a:xfrm>
        </p:spPr>
        <p:txBody>
          <a:bodyPr/>
          <a:lstStyle/>
          <a:p>
            <a:r>
              <a:rPr lang="en-US" sz="2600" dirty="0"/>
              <a:t>VISION 2040: People, Prosperity, and Planet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4339" y="990600"/>
            <a:ext cx="229438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nt &amp; Chapter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-T2040/O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1014</Words>
  <Application>Microsoft Office PowerPoint</Application>
  <PresentationFormat>On-screen Show (4:3)</PresentationFormat>
  <Paragraphs>266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MS PGothic</vt:lpstr>
      <vt:lpstr>Arial</vt:lpstr>
      <vt:lpstr>Arial Bold</vt:lpstr>
      <vt:lpstr>Calibri</vt:lpstr>
      <vt:lpstr>Courier New</vt:lpstr>
      <vt:lpstr>Tahoma</vt:lpstr>
      <vt:lpstr>Times New Roman</vt:lpstr>
      <vt:lpstr>Wingdings</vt:lpstr>
      <vt:lpstr>Front &amp; Chapter 1</vt:lpstr>
      <vt:lpstr>2_VISION</vt:lpstr>
      <vt:lpstr>3_PPR</vt:lpstr>
      <vt:lpstr>4-T2040/Other</vt:lpstr>
      <vt:lpstr>PSRC and Comprehensive Plan Updates</vt:lpstr>
      <vt:lpstr>VISION 2040 &amp; Comprehensive Plan Updates</vt:lpstr>
      <vt:lpstr>What We Do</vt:lpstr>
      <vt:lpstr>Who We Represent</vt:lpstr>
      <vt:lpstr>PSRC Governance Structure</vt:lpstr>
      <vt:lpstr>VISION 2040</vt:lpstr>
      <vt:lpstr>PowerPoint Presentation</vt:lpstr>
      <vt:lpstr>PowerPoint Presentation</vt:lpstr>
      <vt:lpstr>PowerPoint Presentation</vt:lpstr>
      <vt:lpstr>Mandates and Relationships</vt:lpstr>
      <vt:lpstr>PowerPoint Presentation</vt:lpstr>
      <vt:lpstr>PowerPoint Presentation</vt:lpstr>
      <vt:lpstr>PowerPoint Presentation</vt:lpstr>
      <vt:lpstr>PSRC Land Use Forecast Datasets</vt:lpstr>
      <vt:lpstr>Plan Review &amp; Certification</vt:lpstr>
      <vt:lpstr>PowerPoint Presentation</vt:lpstr>
      <vt:lpstr>PowerPoint Presentation</vt:lpstr>
      <vt:lpstr>PowerPoint Presentation</vt:lpstr>
      <vt:lpstr>What we do</vt:lpstr>
      <vt:lpstr>What we do</vt:lpstr>
      <vt:lpstr>What we do</vt:lpstr>
      <vt:lpstr>What we do</vt:lpstr>
      <vt:lpstr>PowerPoint Presentation</vt:lpstr>
      <vt:lpstr>PowerPoint Presentation</vt:lpstr>
      <vt:lpstr>Transportation 2040 Update</vt:lpstr>
      <vt:lpstr>Transportation 2040 Update - Scope of Work </vt:lpstr>
      <vt:lpstr>T2040 Update Schedule</vt:lpstr>
      <vt:lpstr>Plan Update - Next Steps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2014-02-26T23:32:51Z</dcterms:created>
  <dcterms:modified xsi:type="dcterms:W3CDTF">2014-02-27T21:38:36Z</dcterms:modified>
</cp:coreProperties>
</file>